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8" r:id="rId3"/>
    <p:sldId id="287" r:id="rId4"/>
    <p:sldId id="288" r:id="rId5"/>
    <p:sldId id="258" r:id="rId6"/>
    <p:sldId id="279" r:id="rId7"/>
    <p:sldId id="260" r:id="rId8"/>
    <p:sldId id="280" r:id="rId9"/>
    <p:sldId id="261" r:id="rId10"/>
    <p:sldId id="275" r:id="rId11"/>
    <p:sldId id="266" r:id="rId12"/>
    <p:sldId id="263" r:id="rId13"/>
    <p:sldId id="281" r:id="rId14"/>
    <p:sldId id="282" r:id="rId15"/>
    <p:sldId id="283" r:id="rId16"/>
    <p:sldId id="284"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3B852D8-2C33-40BC-BF13-BAE9C742CFFD}" type="datetimeFigureOut">
              <a:rPr lang="en-ID" smtClean="0"/>
              <a:t>09/04/2021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7C6EF-97FC-4B6F-8B21-6F6FD6F5D28C}" type="slidenum">
              <a:rPr lang="en-ID" smtClean="0"/>
              <a:t>‹#›</a:t>
            </a:fld>
            <a:endParaRPr lang="en-ID"/>
          </a:p>
        </p:txBody>
      </p:sp>
    </p:spTree>
    <p:extLst>
      <p:ext uri="{BB962C8B-B14F-4D97-AF65-F5344CB8AC3E}">
        <p14:creationId xmlns:p14="http://schemas.microsoft.com/office/powerpoint/2010/main" val="261410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a:t>
            </a:fld>
            <a:endParaRPr lang="en-ID"/>
          </a:p>
        </p:txBody>
      </p:sp>
    </p:spTree>
    <p:extLst>
      <p:ext uri="{BB962C8B-B14F-4D97-AF65-F5344CB8AC3E}">
        <p14:creationId xmlns:p14="http://schemas.microsoft.com/office/powerpoint/2010/main" val="352794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11</a:t>
            </a:fld>
            <a:endParaRPr lang="en-ID"/>
          </a:p>
        </p:txBody>
      </p:sp>
    </p:spTree>
    <p:extLst>
      <p:ext uri="{BB962C8B-B14F-4D97-AF65-F5344CB8AC3E}">
        <p14:creationId xmlns:p14="http://schemas.microsoft.com/office/powerpoint/2010/main" val="259372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12</a:t>
            </a:fld>
            <a:endParaRPr lang="en-ID"/>
          </a:p>
        </p:txBody>
      </p:sp>
    </p:spTree>
    <p:extLst>
      <p:ext uri="{BB962C8B-B14F-4D97-AF65-F5344CB8AC3E}">
        <p14:creationId xmlns:p14="http://schemas.microsoft.com/office/powerpoint/2010/main" val="395423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13</a:t>
            </a:fld>
            <a:endParaRPr lang="en-ID"/>
          </a:p>
        </p:txBody>
      </p:sp>
    </p:spTree>
    <p:extLst>
      <p:ext uri="{BB962C8B-B14F-4D97-AF65-F5344CB8AC3E}">
        <p14:creationId xmlns:p14="http://schemas.microsoft.com/office/powerpoint/2010/main" val="396886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14</a:t>
            </a:fld>
            <a:endParaRPr lang="en-ID"/>
          </a:p>
        </p:txBody>
      </p:sp>
    </p:spTree>
    <p:extLst>
      <p:ext uri="{BB962C8B-B14F-4D97-AF65-F5344CB8AC3E}">
        <p14:creationId xmlns:p14="http://schemas.microsoft.com/office/powerpoint/2010/main" val="421752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15</a:t>
            </a:fld>
            <a:endParaRPr lang="en-ID"/>
          </a:p>
        </p:txBody>
      </p:sp>
    </p:spTree>
    <p:extLst>
      <p:ext uri="{BB962C8B-B14F-4D97-AF65-F5344CB8AC3E}">
        <p14:creationId xmlns:p14="http://schemas.microsoft.com/office/powerpoint/2010/main" val="318064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16</a:t>
            </a:fld>
            <a:endParaRPr lang="en-ID"/>
          </a:p>
        </p:txBody>
      </p:sp>
    </p:spTree>
    <p:extLst>
      <p:ext uri="{BB962C8B-B14F-4D97-AF65-F5344CB8AC3E}">
        <p14:creationId xmlns:p14="http://schemas.microsoft.com/office/powerpoint/2010/main" val="364032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17</a:t>
            </a:fld>
            <a:endParaRPr lang="en-ID"/>
          </a:p>
        </p:txBody>
      </p:sp>
    </p:spTree>
    <p:extLst>
      <p:ext uri="{BB962C8B-B14F-4D97-AF65-F5344CB8AC3E}">
        <p14:creationId xmlns:p14="http://schemas.microsoft.com/office/powerpoint/2010/main" val="18378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2</a:t>
            </a:fld>
            <a:endParaRPr lang="en-ID"/>
          </a:p>
        </p:txBody>
      </p:sp>
    </p:spTree>
    <p:extLst>
      <p:ext uri="{BB962C8B-B14F-4D97-AF65-F5344CB8AC3E}">
        <p14:creationId xmlns:p14="http://schemas.microsoft.com/office/powerpoint/2010/main" val="165180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3</a:t>
            </a:fld>
            <a:endParaRPr lang="en-ID"/>
          </a:p>
        </p:txBody>
      </p:sp>
    </p:spTree>
    <p:extLst>
      <p:ext uri="{BB962C8B-B14F-4D97-AF65-F5344CB8AC3E}">
        <p14:creationId xmlns:p14="http://schemas.microsoft.com/office/powerpoint/2010/main" val="317063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5</a:t>
            </a:fld>
            <a:endParaRPr lang="en-ID"/>
          </a:p>
        </p:txBody>
      </p:sp>
    </p:spTree>
    <p:extLst>
      <p:ext uri="{BB962C8B-B14F-4D97-AF65-F5344CB8AC3E}">
        <p14:creationId xmlns:p14="http://schemas.microsoft.com/office/powerpoint/2010/main" val="46942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6</a:t>
            </a:fld>
            <a:endParaRPr lang="en-ID"/>
          </a:p>
        </p:txBody>
      </p:sp>
    </p:spTree>
    <p:extLst>
      <p:ext uri="{BB962C8B-B14F-4D97-AF65-F5344CB8AC3E}">
        <p14:creationId xmlns:p14="http://schemas.microsoft.com/office/powerpoint/2010/main" val="98463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7</a:t>
            </a:fld>
            <a:endParaRPr lang="en-ID"/>
          </a:p>
        </p:txBody>
      </p:sp>
    </p:spTree>
    <p:extLst>
      <p:ext uri="{BB962C8B-B14F-4D97-AF65-F5344CB8AC3E}">
        <p14:creationId xmlns:p14="http://schemas.microsoft.com/office/powerpoint/2010/main" val="32450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8</a:t>
            </a:fld>
            <a:endParaRPr lang="en-ID"/>
          </a:p>
        </p:txBody>
      </p:sp>
    </p:spTree>
    <p:extLst>
      <p:ext uri="{BB962C8B-B14F-4D97-AF65-F5344CB8AC3E}">
        <p14:creationId xmlns:p14="http://schemas.microsoft.com/office/powerpoint/2010/main" val="241695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9</a:t>
            </a:fld>
            <a:endParaRPr lang="en-ID"/>
          </a:p>
        </p:txBody>
      </p:sp>
    </p:spTree>
    <p:extLst>
      <p:ext uri="{BB962C8B-B14F-4D97-AF65-F5344CB8AC3E}">
        <p14:creationId xmlns:p14="http://schemas.microsoft.com/office/powerpoint/2010/main" val="322365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BBB7C6EF-97FC-4B6F-8B21-6F6FD6F5D28C}" type="slidenum">
              <a:rPr lang="en-ID" smtClean="0"/>
              <a:t>10</a:t>
            </a:fld>
            <a:endParaRPr lang="en-ID"/>
          </a:p>
        </p:txBody>
      </p:sp>
    </p:spTree>
    <p:extLst>
      <p:ext uri="{BB962C8B-B14F-4D97-AF65-F5344CB8AC3E}">
        <p14:creationId xmlns:p14="http://schemas.microsoft.com/office/powerpoint/2010/main" val="237536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59C5E-1558-4BF6-A0B5-AD52E9ACBF59}"/>
              </a:ext>
            </a:extLst>
          </p:cNvPr>
          <p:cNvPicPr>
            <a:picLocks noChangeAspect="1"/>
          </p:cNvPicPr>
          <p:nvPr userDrawn="1"/>
        </p:nvPicPr>
        <p:blipFill rotWithShape="1">
          <a:blip r:embed="rId2"/>
          <a:srcRect t="10745" r="-212" b="42961"/>
          <a:stretch/>
        </p:blipFill>
        <p:spPr>
          <a:xfrm>
            <a:off x="44954" y="4953001"/>
            <a:ext cx="12160109" cy="1881342"/>
          </a:xfrm>
          <a:prstGeom prst="rect">
            <a:avLst/>
          </a:prstGeom>
        </p:spPr>
      </p:pic>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Rectangle 4">
            <a:extLst>
              <a:ext uri="{FF2B5EF4-FFF2-40B4-BE49-F238E27FC236}">
                <a16:creationId xmlns:a16="http://schemas.microsoft.com/office/drawing/2014/main" id="{3A23A868-5638-4C98-B196-D768C64FB980}"/>
              </a:ext>
            </a:extLst>
          </p:cNvPr>
          <p:cNvSpPr>
            <a:spLocks noChangeArrowheads="1"/>
          </p:cNvSpPr>
          <p:nvPr userDrawn="1"/>
        </p:nvSpPr>
        <p:spPr bwMode="auto">
          <a:xfrm>
            <a:off x="8629098" y="211853"/>
            <a:ext cx="3256020" cy="461665"/>
          </a:xfrm>
          <a:prstGeom prst="rect">
            <a:avLst/>
          </a:prstGeom>
          <a:noFill/>
          <a:ln w="9525">
            <a:noFill/>
            <a:miter lim="800000"/>
            <a:headEnd/>
            <a:tailEnd/>
          </a:ln>
        </p:spPr>
        <p:txBody>
          <a:bodyPr wrap="none">
            <a:spAutoFit/>
          </a:bodyPr>
          <a:lstStyle/>
          <a:p>
            <a:pPr eaLnBrk="1" hangingPunct="1">
              <a:spcBef>
                <a:spcPct val="50000"/>
              </a:spcBef>
            </a:pPr>
            <a:r>
              <a:rPr lang="en-US" sz="2400" b="1" dirty="0">
                <a:solidFill>
                  <a:srgbClr val="0070C0"/>
                </a:solidFill>
                <a:latin typeface="Garamond" pitchFamily="18" charset="0"/>
              </a:rPr>
              <a:t>MITRA</a:t>
            </a:r>
            <a:r>
              <a:rPr lang="en-US" sz="2400" b="1" dirty="0">
                <a:solidFill>
                  <a:srgbClr val="E6CB44"/>
                </a:solidFill>
                <a:latin typeface="Garamond" pitchFamily="18" charset="0"/>
              </a:rPr>
              <a:t>INVESTINDO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3E28DC6-E715-49DF-9F89-F6FF8658D0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345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474" y="730029"/>
            <a:ext cx="10206989" cy="618711"/>
          </a:xfrm>
        </p:spPr>
        <p:txBody>
          <a:bodyPr>
            <a:noAutofit/>
          </a:bodyPr>
          <a:lstStyle/>
          <a:p>
            <a:r>
              <a:rPr lang="en-US" b="1" dirty="0" err="1">
                <a:solidFill>
                  <a:srgbClr val="800000"/>
                </a:solidFill>
                <a:latin typeface="Arial Rounded MT Bold" panose="020F0704030504030204" pitchFamily="34" charset="77"/>
                <a:cs typeface="Arial" pitchFamily="34" charset="0"/>
              </a:rPr>
              <a:t>Usul</a:t>
            </a:r>
            <a:r>
              <a:rPr lang="en-US" b="1" dirty="0">
                <a:solidFill>
                  <a:srgbClr val="800000"/>
                </a:solidFill>
                <a:latin typeface="Arial Rounded MT Bold" panose="020F0704030504030204" pitchFamily="34" charset="77"/>
                <a:cs typeface="Arial" pitchFamily="34" charset="0"/>
              </a:rPr>
              <a:t> Keputusan Mata Acara </a:t>
            </a:r>
            <a:r>
              <a:rPr lang="en-US" b="1" dirty="0" err="1">
                <a:solidFill>
                  <a:srgbClr val="800000"/>
                </a:solidFill>
                <a:latin typeface="Arial Rounded MT Bold" panose="020F0704030504030204" pitchFamily="34" charset="77"/>
                <a:cs typeface="Arial" pitchFamily="34" charset="0"/>
              </a:rPr>
              <a:t>Pertama</a:t>
            </a:r>
            <a:r>
              <a:rPr lang="en-US" b="1" dirty="0">
                <a:solidFill>
                  <a:srgbClr val="800000"/>
                </a:solidFill>
                <a:latin typeface="Arial Rounded MT Bold" panose="020F0704030504030204" pitchFamily="34" charset="77"/>
                <a:cs typeface="Arial" pitchFamily="34" charset="0"/>
              </a:rPr>
              <a:t> - Cont’d </a:t>
            </a:r>
          </a:p>
        </p:txBody>
      </p:sp>
      <p:sp>
        <p:nvSpPr>
          <p:cNvPr id="3" name="Content Placeholder 2"/>
          <p:cNvSpPr>
            <a:spLocks noGrp="1"/>
          </p:cNvSpPr>
          <p:nvPr>
            <p:ph idx="1"/>
          </p:nvPr>
        </p:nvSpPr>
        <p:spPr>
          <a:xfrm>
            <a:off x="1163474" y="1487025"/>
            <a:ext cx="9855046" cy="3347847"/>
          </a:xfrm>
        </p:spPr>
        <p:txBody>
          <a:bodyPr>
            <a:noAutofit/>
          </a:bodyPr>
          <a:lstStyle/>
          <a:p>
            <a:pPr marR="0" lvl="0" algn="just">
              <a:spcBef>
                <a:spcPts val="0"/>
              </a:spcBef>
              <a:spcAft>
                <a:spcPts val="0"/>
              </a:spcAft>
              <a:buClr>
                <a:srgbClr val="800000"/>
              </a:buClr>
              <a:buFont typeface="Wingdings" panose="05000000000000000000" pitchFamily="2" charset="2"/>
              <a:buChar char="Ø"/>
              <a:tabLst>
                <a:tab pos="457200" algn="l"/>
                <a:tab pos="914400" algn="l"/>
                <a:tab pos="1371600" algn="l"/>
                <a:tab pos="1828800" algn="l"/>
                <a:tab pos="2286000" algn="l"/>
                <a:tab pos="2743200" algn="l"/>
                <a:tab pos="3200400" algn="l"/>
                <a:tab pos="3657600" algn="l"/>
                <a:tab pos="4114800" algn="l"/>
                <a:tab pos="270510" algn="l"/>
                <a:tab pos="360045" algn="l"/>
                <a:tab pos="914400" algn="l"/>
                <a:tab pos="1371600" algn="l"/>
                <a:tab pos="1828800" algn="l"/>
                <a:tab pos="2286000" algn="l"/>
                <a:tab pos="2743200" algn="l"/>
                <a:tab pos="3200400" algn="l"/>
                <a:tab pos="3657600" algn="l"/>
                <a:tab pos="4114800" algn="l"/>
              </a:tabLst>
            </a:pPr>
            <a:r>
              <a:rPr lang="id-ID"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Selanjutnya dengan diterimanya Laporan Tahunan Perseroan dan disahkannya Laporan Keuangan Perseroan yang terdiri dari Neraca dan Laporan Laba Rugi tahun buku </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a:t>
            </a:r>
            <a:r>
              <a:rPr lang="id-ID"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tersebut,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berarti</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id-ID"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Rapat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telah</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id-ID"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memberikan pelunasan dan pembebasan tanggung jawab sepenuhnya ("</a:t>
            </a:r>
            <a:r>
              <a:rPr lang="id-ID" sz="22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volledig acquit et de charge</a:t>
            </a:r>
            <a:r>
              <a:rPr lang="id-ID"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kepada segenap anggota Direksi dan Dewan Komisaris Perseroan atas tindakan kepengurusan dan pengawasan yang telah mereka jalankan selama tahun buku </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a:t>
            </a:r>
            <a:r>
              <a:rPr lang="id-ID"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sejauh tindakan tersebut tercermin dalam Laporan Tahunan dan Laporan Keuangan tersebut kecuali perbuatan penipuan, penggelapan atau tindak pidana lainnya.</a:t>
            </a:r>
            <a:endParaRPr lang="en-ID" sz="2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Ø"/>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81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678" y="780639"/>
            <a:ext cx="9332644" cy="640899"/>
          </a:xfrm>
        </p:spPr>
        <p:txBody>
          <a:bodyPr>
            <a:normAutofit/>
          </a:bodyPr>
          <a:lstStyle/>
          <a:p>
            <a:r>
              <a:rPr lang="en-US" b="1" dirty="0" err="1">
                <a:solidFill>
                  <a:srgbClr val="800000"/>
                </a:solidFill>
                <a:latin typeface="Arial Rounded MT Bold" panose="020F0704030504030204" pitchFamily="34" charset="77"/>
                <a:cs typeface="Arial" panose="020B0604020202020204" pitchFamily="34" charset="0"/>
              </a:rPr>
              <a:t>Usul</a:t>
            </a:r>
            <a:r>
              <a:rPr lang="en-US" b="1" dirty="0">
                <a:solidFill>
                  <a:srgbClr val="800000"/>
                </a:solidFill>
                <a:latin typeface="Arial Rounded MT Bold" panose="020F0704030504030204" pitchFamily="34" charset="77"/>
                <a:cs typeface="Arial" panose="020B0604020202020204" pitchFamily="34" charset="0"/>
              </a:rPr>
              <a:t> Keputusan Mata Acara </a:t>
            </a:r>
            <a:r>
              <a:rPr lang="en-US" b="1" dirty="0" err="1">
                <a:solidFill>
                  <a:srgbClr val="800000"/>
                </a:solidFill>
                <a:latin typeface="Arial Rounded MT Bold" panose="020F0704030504030204" pitchFamily="34" charset="77"/>
                <a:cs typeface="Arial" panose="020B0604020202020204" pitchFamily="34" charset="0"/>
              </a:rPr>
              <a:t>Kedua</a:t>
            </a:r>
            <a:endParaRPr lang="en-US" b="1" dirty="0">
              <a:solidFill>
                <a:srgbClr val="800000"/>
              </a:solidFill>
              <a:latin typeface="Arial Rounded MT Bold" panose="020F0704030504030204" pitchFamily="34" charset="77"/>
              <a:cs typeface="Arial" panose="020B0604020202020204" pitchFamily="34" charset="0"/>
            </a:endParaRPr>
          </a:p>
        </p:txBody>
      </p:sp>
      <p:sp>
        <p:nvSpPr>
          <p:cNvPr id="3" name="Content Placeholder 2"/>
          <p:cNvSpPr>
            <a:spLocks noGrp="1"/>
          </p:cNvSpPr>
          <p:nvPr>
            <p:ph idx="1"/>
          </p:nvPr>
        </p:nvSpPr>
        <p:spPr>
          <a:xfrm>
            <a:off x="1479208" y="1501548"/>
            <a:ext cx="9242132" cy="3584802"/>
          </a:xfrm>
        </p:spPr>
        <p:txBody>
          <a:bodyPr>
            <a:noAutofit/>
          </a:bodyPr>
          <a:lstStyle/>
          <a:p>
            <a:pPr algn="just">
              <a:buClr>
                <a:srgbClr val="800000"/>
              </a:buClr>
              <a:buFont typeface="Wingdings 3" pitchFamily="2" charset="2"/>
              <a:buChar char=""/>
            </a:pP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Menyetujui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penetapan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penggunaan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laba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komprehensif</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berjalan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2020 yang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berjumlah</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Rp2.655.733.925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dua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miliar</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enam</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ratus lima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puluh</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lima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juta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tujuh</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ratus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tiga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puluh</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tiga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ribu</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sembilan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ratus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dua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puluh</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lima Rupiah)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sepenuhnya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digunakan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menutup</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akumulasi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kerugian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dan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karenanya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tidak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dapat</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membagikan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dividen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kepada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para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pemegang</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saham</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satu</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dan lain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hal</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guna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memenuhi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ketentuan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Pasal</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Anggaran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Dasar Perseroan dan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Pasal</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71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ayat</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 UU Perseroan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Terbatas</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31" y="1000701"/>
            <a:ext cx="9001801" cy="599500"/>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Usul</a:t>
            </a:r>
            <a:r>
              <a:rPr lang="en-US" b="1" dirty="0">
                <a:solidFill>
                  <a:srgbClr val="800000"/>
                </a:solidFill>
                <a:latin typeface="Arial Rounded MT Bold" panose="020F0704030504030204" pitchFamily="34" charset="77"/>
                <a:cs typeface="Arial" panose="020B0604020202020204" pitchFamily="34" charset="0"/>
              </a:rPr>
              <a:t> Keputusan Mata Acara </a:t>
            </a:r>
            <a:r>
              <a:rPr lang="en-US" b="1" dirty="0" err="1">
                <a:solidFill>
                  <a:srgbClr val="800000"/>
                </a:solidFill>
                <a:latin typeface="Arial Rounded MT Bold" panose="020F0704030504030204" pitchFamily="34" charset="77"/>
                <a:cs typeface="Arial" panose="020B0604020202020204" pitchFamily="34" charset="0"/>
              </a:rPr>
              <a:t>Ke-Tiga</a:t>
            </a:r>
            <a:endParaRPr lang="en-US" b="1" dirty="0">
              <a:solidFill>
                <a:srgbClr val="800000"/>
              </a:solidFill>
              <a:latin typeface="Arial Rounded MT Bold" panose="020F0704030504030204" pitchFamily="34" charset="77"/>
              <a:cs typeface="Arial" panose="020B0604020202020204" pitchFamily="34" charset="0"/>
            </a:endParaRPr>
          </a:p>
        </p:txBody>
      </p:sp>
      <p:sp>
        <p:nvSpPr>
          <p:cNvPr id="3" name="Content Placeholder 2"/>
          <p:cNvSpPr>
            <a:spLocks noGrp="1"/>
          </p:cNvSpPr>
          <p:nvPr>
            <p:ph idx="1"/>
          </p:nvPr>
        </p:nvSpPr>
        <p:spPr>
          <a:xfrm>
            <a:off x="1278031" y="1699234"/>
            <a:ext cx="9635938" cy="2952776"/>
          </a:xfrm>
        </p:spPr>
        <p:txBody>
          <a:bodyPr>
            <a:noAutofit/>
          </a:bodyPr>
          <a:lstStyle/>
          <a:p>
            <a:pPr marL="457200" marR="0" indent="-457200" algn="just">
              <a:spcBef>
                <a:spcPts val="0"/>
              </a:spcBef>
              <a:spcAft>
                <a:spcPts val="0"/>
              </a:spcAft>
              <a:buClr>
                <a:srgbClr val="800000"/>
              </a:buClr>
              <a:buFont typeface="+mj-lt"/>
              <a:buAutoNum type="arabicPeriod"/>
              <a:tabLst>
                <a:tab pos="457200" algn="l"/>
                <a:tab pos="914400" algn="l"/>
                <a:tab pos="1371600" algn="l"/>
                <a:tab pos="1828800" algn="l"/>
                <a:tab pos="2286000" algn="l"/>
                <a:tab pos="2743200" algn="l"/>
                <a:tab pos="3200400" algn="l"/>
                <a:tab pos="3657600" algn="l"/>
                <a:tab pos="4114800" algn="l"/>
              </a:tabLst>
            </a:pP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Menunjuk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kembali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Kantor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Akuntan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Paul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Hadiwinata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Hidajat</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Arsono</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Retno</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Palilingan &amp;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memeriksa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Keuangan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yang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berakhir</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pada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tanggal</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31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Desember</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2021,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tetap</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memperhatikan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Peraturan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Perundang-undangan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yang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berlaku</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457200" indent="-457200" algn="just">
              <a:spcBef>
                <a:spcPts val="0"/>
              </a:spcBef>
              <a:buClr>
                <a:srgbClr val="800000"/>
              </a:buClr>
              <a:buFont typeface="+mj-lt"/>
              <a:buAutoNum type="arabicPeriod"/>
              <a:tabLst>
                <a:tab pos="457200" algn="l"/>
                <a:tab pos="914400" algn="l"/>
                <a:tab pos="1371600" algn="l"/>
                <a:tab pos="1828800" algn="l"/>
                <a:tab pos="2286000" algn="l"/>
                <a:tab pos="2743200" algn="l"/>
                <a:tab pos="3200400" algn="l"/>
                <a:tab pos="3657600" algn="l"/>
                <a:tab pos="4114800" algn="l"/>
              </a:tabLst>
            </a:pP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Melimpahkan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wewenang</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kepada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Direksi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persetujuan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Dewan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menetapkan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honorarium dan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persyaratan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penunjukkan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lainnya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yang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wajar</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bagi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Kantor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Akuntan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tersebut</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ID"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spcBef>
                <a:spcPts val="0"/>
              </a:spcBef>
              <a:spcAft>
                <a:spcPts val="0"/>
              </a:spcAft>
              <a:buNone/>
              <a:tabLst>
                <a:tab pos="457200" algn="l"/>
                <a:tab pos="914400" algn="l"/>
                <a:tab pos="1371600" algn="l"/>
                <a:tab pos="1828800" algn="l"/>
                <a:tab pos="2286000" algn="l"/>
                <a:tab pos="2743200" algn="l"/>
                <a:tab pos="3200400" algn="l"/>
                <a:tab pos="3657600" algn="l"/>
                <a:tab pos="4114800" algn="l"/>
              </a:tabLst>
            </a:pPr>
            <a:endParaRPr lang="en-ID"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910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14" y="670866"/>
            <a:ext cx="9001801" cy="571111"/>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Usul</a:t>
            </a:r>
            <a:r>
              <a:rPr lang="en-US" b="1" dirty="0">
                <a:solidFill>
                  <a:srgbClr val="800000"/>
                </a:solidFill>
                <a:latin typeface="Arial Rounded MT Bold" panose="020F0704030504030204" pitchFamily="34" charset="77"/>
                <a:cs typeface="Arial" panose="020B0604020202020204" pitchFamily="34" charset="0"/>
              </a:rPr>
              <a:t> Keputusan Mata Acara </a:t>
            </a:r>
            <a:r>
              <a:rPr lang="en-US" b="1" dirty="0" err="1">
                <a:solidFill>
                  <a:srgbClr val="800000"/>
                </a:solidFill>
                <a:latin typeface="Arial Rounded MT Bold" panose="020F0704030504030204" pitchFamily="34" charset="77"/>
                <a:cs typeface="Arial" panose="020B0604020202020204" pitchFamily="34" charset="0"/>
              </a:rPr>
              <a:t>Ke-Empat</a:t>
            </a:r>
            <a:endParaRPr lang="en-US" b="1" dirty="0">
              <a:solidFill>
                <a:srgbClr val="800000"/>
              </a:solidFill>
              <a:latin typeface="Arial Rounded MT Bold" panose="020F0704030504030204" pitchFamily="34" charset="77"/>
              <a:cs typeface="Arial" panose="020B0604020202020204" pitchFamily="34" charset="0"/>
            </a:endParaRPr>
          </a:p>
        </p:txBody>
      </p:sp>
      <p:sp>
        <p:nvSpPr>
          <p:cNvPr id="3" name="Content Placeholder 2"/>
          <p:cNvSpPr>
            <a:spLocks noGrp="1"/>
          </p:cNvSpPr>
          <p:nvPr>
            <p:ph idx="1"/>
          </p:nvPr>
        </p:nvSpPr>
        <p:spPr>
          <a:xfrm>
            <a:off x="1670914" y="1333417"/>
            <a:ext cx="9635938" cy="3992963"/>
          </a:xfrm>
        </p:spPr>
        <p:txBody>
          <a:bodyPr>
            <a:noAutofit/>
          </a:bodyPr>
          <a:lstStyle/>
          <a:p>
            <a:pPr marL="342900" marR="0" lvl="0" indent="-342900" algn="just">
              <a:spcBef>
                <a:spcPts val="0"/>
              </a:spcBef>
              <a:spcAft>
                <a:spcPts val="0"/>
              </a:spcAft>
              <a:buClr>
                <a:srgbClr val="800000"/>
              </a:buClr>
              <a:buFont typeface="+mj-lt"/>
              <a:buAutoNum type="arabicPeriod"/>
            </a:pP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Memberhentikan dengan hormat seluruh anggota Dewan Komisaris dan Direksi Perseroan terhitung sejak tanggal penutupan Rapat ini, dan menyampaikan penghargaan dan terimakasih yang sebesar-besarnya atas segenap kontribusi yang telah diberikan kepada Perseroan selama masa jabatan masing-masing anggota Direksi dan Dewan Komisaris tersebut.</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Clr>
                <a:srgbClr val="800000"/>
              </a:buClr>
              <a:buFont typeface="+mj-lt"/>
              <a:buAutoNum type="arabicPeriod"/>
            </a:pP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Menunjuk dan mengangkat anggota Dewan Komisaris dan Direksi Perseroan yang baru</a:t>
            </a:r>
            <a:r>
              <a:rPr lang="de-DE"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 susunan selengkapnya menjadi sebagai berikut:</a:t>
            </a:r>
          </a:p>
          <a:p>
            <a:pPr marL="914400" marR="0" algn="just">
              <a:spcBef>
                <a:spcPts val="0"/>
              </a:spcBef>
              <a:spcAft>
                <a:spcPts val="0"/>
              </a:spcAft>
            </a:pP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DEWAN KOMISARIS</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914400" marR="0" algn="just">
              <a:spcBef>
                <a:spcPts val="0"/>
              </a:spcBef>
              <a:spcAft>
                <a:spcPts val="0"/>
              </a:spcAft>
            </a:pP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Presiden Komisaris		: Leonard Tanubrata</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914400" marR="0" algn="just">
              <a:spcBef>
                <a:spcPts val="0"/>
              </a:spcBef>
              <a:spcAft>
                <a:spcPts val="0"/>
              </a:spcAft>
            </a:pP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				: Pradopo Subekti</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914400" marR="0" algn="just">
              <a:spcBef>
                <a:spcPts val="0"/>
              </a:spcBef>
              <a:spcAft>
                <a:spcPts val="0"/>
              </a:spcAft>
            </a:pP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 Independen	: Maruli Gultom</a:t>
            </a:r>
          </a:p>
          <a:p>
            <a:pPr marL="571500" marR="0" indent="0" algn="just">
              <a:spcBef>
                <a:spcPts val="0"/>
              </a:spcBef>
              <a:spcAft>
                <a:spcPts val="0"/>
              </a:spcAft>
              <a:buNone/>
            </a:pPr>
            <a:r>
              <a:rPr lang="de-DE" dirty="0" err="1">
                <a:solidFill>
                  <a:schemeClr val="tx1"/>
                </a:solidFill>
                <a:latin typeface="Arial" panose="020B0604020202020204" pitchFamily="34" charset="0"/>
                <a:ea typeface="Times New Roman" panose="02020603050405020304" pitchFamily="18" charset="0"/>
                <a:cs typeface="Arial" panose="020B0604020202020204" pitchFamily="34" charset="0"/>
              </a:rPr>
              <a:t>D</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engan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masa jabatan 5 (lima) tahun terhitung sejak penutupan Rapat ini hingga penutupan Rapat Umum Pemegang Saham Tahunan tahun buku 2025 yang akan diselenggarakan pada tahun 2026</a:t>
            </a:r>
            <a:r>
              <a:rPr lang="de-DE"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ID"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endParaRPr lang="de-DE"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endParaRPr lang="en-ID"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5369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031" y="773361"/>
            <a:ext cx="10391999" cy="643959"/>
          </a:xfrm>
        </p:spPr>
        <p:txBody>
          <a:bodyPr>
            <a:noAutofit/>
          </a:bodyPr>
          <a:lstStyle/>
          <a:p>
            <a:r>
              <a:rPr lang="en-US" b="1" dirty="0" err="1">
                <a:solidFill>
                  <a:srgbClr val="800000"/>
                </a:solidFill>
                <a:latin typeface="Arial Rounded MT Bold" panose="020F0704030504030204" pitchFamily="34" charset="77"/>
                <a:cs typeface="Arial" pitchFamily="34" charset="0"/>
              </a:rPr>
              <a:t>Usul</a:t>
            </a:r>
            <a:r>
              <a:rPr lang="en-US" b="1" dirty="0">
                <a:solidFill>
                  <a:srgbClr val="800000"/>
                </a:solidFill>
                <a:latin typeface="Arial Rounded MT Bold" panose="020F0704030504030204" pitchFamily="34" charset="77"/>
                <a:cs typeface="Arial" pitchFamily="34" charset="0"/>
              </a:rPr>
              <a:t> Keputusan Mata Acara </a:t>
            </a:r>
            <a:r>
              <a:rPr lang="en-US" b="1" dirty="0" err="1">
                <a:solidFill>
                  <a:srgbClr val="800000"/>
                </a:solidFill>
                <a:latin typeface="Arial Rounded MT Bold" panose="020F0704030504030204" pitchFamily="34" charset="77"/>
                <a:cs typeface="Arial" pitchFamily="34" charset="0"/>
              </a:rPr>
              <a:t>Keempat</a:t>
            </a:r>
            <a:r>
              <a:rPr lang="en-US" b="1" dirty="0">
                <a:solidFill>
                  <a:srgbClr val="800000"/>
                </a:solidFill>
                <a:latin typeface="Arial Rounded MT Bold" panose="020F0704030504030204" pitchFamily="34" charset="77"/>
                <a:cs typeface="Arial" pitchFamily="34" charset="0"/>
              </a:rPr>
              <a:t>-Cont’d </a:t>
            </a:r>
          </a:p>
        </p:txBody>
      </p:sp>
      <p:sp>
        <p:nvSpPr>
          <p:cNvPr id="3" name="Content Placeholder 2"/>
          <p:cNvSpPr>
            <a:spLocks noGrp="1"/>
          </p:cNvSpPr>
          <p:nvPr>
            <p:ph idx="1"/>
          </p:nvPr>
        </p:nvSpPr>
        <p:spPr>
          <a:xfrm>
            <a:off x="1278030" y="1417320"/>
            <a:ext cx="9900509" cy="5302425"/>
          </a:xfrm>
        </p:spPr>
        <p:txBody>
          <a:bodyPr>
            <a:noAutofit/>
          </a:bodyPr>
          <a:lstStyle/>
          <a:p>
            <a:pPr marL="900430" marR="0" indent="0" algn="just">
              <a:spcBef>
                <a:spcPts val="0"/>
              </a:spcBef>
              <a:spcAft>
                <a:spcPts val="0"/>
              </a:spcAft>
              <a:buNone/>
            </a:pPr>
            <a:r>
              <a:rPr lang="de-DE"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DIREKSI</a:t>
            </a:r>
            <a:endParaRPr lang="en-ID"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371600" marR="0" indent="-471170" algn="just">
              <a:spcBef>
                <a:spcPts val="0"/>
              </a:spcBef>
              <a:spcAft>
                <a:spcPts val="0"/>
              </a:spcAft>
            </a:pP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Presiden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Direktur</a:t>
            </a:r>
            <a:r>
              <a:rPr lang="de-DE"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Andreas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Tjahjadi</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371600" marR="0" indent="-471170" algn="just">
              <a:spcBef>
                <a:spcPts val="0"/>
              </a:spcBef>
              <a:spcAft>
                <a:spcPts val="0"/>
              </a:spcAft>
            </a:pP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Direktur</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Ignatius Edy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Suhardaya</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371600" marR="0" indent="-471170" algn="just">
              <a:spcBef>
                <a:spcPts val="0"/>
              </a:spcBef>
              <a:spcAft>
                <a:spcPts val="0"/>
              </a:spcAft>
            </a:pP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Direktur</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Diah</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Pertiwi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Gandhi</a:t>
            </a:r>
            <a:endParaRPr lang="de-DE"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900430" marR="0" indent="0" algn="just">
              <a:spcBef>
                <a:spcPts val="0"/>
              </a:spcBef>
              <a:spcAft>
                <a:spcPts val="0"/>
              </a:spcAft>
              <a:buNone/>
            </a:pPr>
            <a:r>
              <a:rPr lang="de-DE" dirty="0" err="1">
                <a:solidFill>
                  <a:schemeClr val="tx1"/>
                </a:solidFill>
                <a:latin typeface="Arial" panose="020B0604020202020204" pitchFamily="34" charset="0"/>
                <a:ea typeface="Times New Roman" panose="02020603050405020304" pitchFamily="18" charset="0"/>
                <a:cs typeface="Arial" panose="020B0604020202020204" pitchFamily="34" charset="0"/>
              </a:rPr>
              <a:t>D</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engan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masa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jabatan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tiga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terhitung</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sejak</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penutupan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Rapat</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hingga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penutupan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Rapat</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Umum</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Pemegang</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Saham</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2023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yang</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diselenggarakan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pada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2024.</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endPar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Clr>
                <a:srgbClr val="800000"/>
              </a:buClr>
              <a:buFont typeface="+mj-lt"/>
              <a:buAutoNum type="arabicPeriod" startAt="3"/>
            </a:pP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Menyetujui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memberikan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kuasa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wewenang</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kepada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Dewan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menetapkan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gaji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tunjangan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lainnya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bagi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anggota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Direksi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2021;</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Clr>
                <a:srgbClr val="800000"/>
              </a:buClr>
              <a:buFont typeface="+mj-lt"/>
              <a:buAutoNum type="arabicPeriod" startAt="3"/>
            </a:pP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Memberikan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kuasa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kepada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Direksi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hak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substitusi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menyatakan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kembali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keputusan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mata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acara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keempat</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dari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Rapat</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dalam</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suatu</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akta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Notaris</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selanjutnya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memberitahukan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perubahan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susunan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anggota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Dewan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Direksi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kepada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Menteri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Hukum</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Hak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Azasi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Manusia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Republik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Indonesia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mendaftarkannya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dalam</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Daftar</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serta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melakukan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segala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tindakan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yang</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diperlukan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sesuai</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peraturan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perundang-undangan</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yang</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berlaku</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di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negara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Republik </a:t>
            </a:r>
            <a:r>
              <a:rPr lang="de-DE"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Indonesia</a:t>
            </a:r>
            <a:r>
              <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ID"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Clr>
                <a:srgbClr val="800000"/>
              </a:buClr>
              <a:buFont typeface="+mj-lt"/>
              <a:buAutoNum type="arabicPeriod" startAt="3"/>
            </a:pPr>
            <a:endParaRPr lang="de-D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endParaRPr lang="en-ID" sz="19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420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363" y="668845"/>
            <a:ext cx="9330674" cy="583941"/>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Usul</a:t>
            </a:r>
            <a:r>
              <a:rPr lang="en-US" b="1" dirty="0">
                <a:solidFill>
                  <a:srgbClr val="800000"/>
                </a:solidFill>
                <a:latin typeface="Arial Rounded MT Bold" panose="020F0704030504030204" pitchFamily="34" charset="77"/>
                <a:cs typeface="Arial" panose="020B0604020202020204" pitchFamily="34" charset="0"/>
              </a:rPr>
              <a:t> Keputusan Mata Acara </a:t>
            </a:r>
            <a:r>
              <a:rPr lang="en-US" b="1" dirty="0" err="1">
                <a:solidFill>
                  <a:srgbClr val="800000"/>
                </a:solidFill>
                <a:latin typeface="Arial Rounded MT Bold" panose="020F0704030504030204" pitchFamily="34" charset="77"/>
                <a:cs typeface="Arial" panose="020B0604020202020204" pitchFamily="34" charset="0"/>
              </a:rPr>
              <a:t>Ke</a:t>
            </a:r>
            <a:r>
              <a:rPr lang="en-US" b="1" dirty="0">
                <a:solidFill>
                  <a:srgbClr val="800000"/>
                </a:solidFill>
                <a:latin typeface="Arial Rounded MT Bold" panose="020F0704030504030204" pitchFamily="34" charset="77"/>
                <a:cs typeface="Arial" panose="020B0604020202020204" pitchFamily="34" charset="0"/>
              </a:rPr>
              <a:t>-lima</a:t>
            </a:r>
          </a:p>
        </p:txBody>
      </p:sp>
      <p:sp>
        <p:nvSpPr>
          <p:cNvPr id="3" name="Content Placeholder 2"/>
          <p:cNvSpPr>
            <a:spLocks noGrp="1"/>
          </p:cNvSpPr>
          <p:nvPr>
            <p:ph idx="1"/>
          </p:nvPr>
        </p:nvSpPr>
        <p:spPr>
          <a:xfrm>
            <a:off x="1316363" y="1252786"/>
            <a:ext cx="10045058" cy="5605214"/>
          </a:xfrm>
        </p:spPr>
        <p:txBody>
          <a:bodyPr>
            <a:noAutofit/>
          </a:bodyPr>
          <a:lstStyle/>
          <a:p>
            <a:pPr marR="0" lvl="0" algn="just">
              <a:spcBef>
                <a:spcPts val="0"/>
              </a:spcBef>
              <a:spcAft>
                <a:spcPts val="0"/>
              </a:spcAft>
              <a:buClr>
                <a:srgbClr val="800000"/>
              </a:buClr>
              <a:buFont typeface="Wingdings" panose="05000000000000000000" pitchFamily="2" charset="2"/>
              <a:buChar char="q"/>
            </a:pPr>
            <a:r>
              <a:rPr lang="de-DE"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Menyetujui perubahan tempat kedudukan Perseroan dari berkedudukan di Jakarta Selatan menjadi Jakarta Pusat dan mengubah Pasal 1 ayat (1) Anggaran Dasar Perseroan sehingga berbunyi sebagai berikut</a:t>
            </a:r>
            <a:r>
              <a:rPr lang="de-DE" sz="1800" dirty="0">
                <a:solidFill>
                  <a:schemeClr val="tx1"/>
                </a:solidFill>
                <a:effectLst/>
                <a:latin typeface="Times New Roman" panose="02020603050405020304" pitchFamily="18" charset="0"/>
                <a:ea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endParaRPr>
          </a:p>
          <a:p>
            <a:pPr marL="457200" marR="0" algn="ctr">
              <a:spcBef>
                <a:spcPts val="0"/>
              </a:spcBef>
              <a:spcAft>
                <a:spcPts val="0"/>
              </a:spcAft>
            </a:pPr>
            <a:r>
              <a:rPr lang="de-DE"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NAMA DAN TEMPAT KEDUDUKAN </a:t>
            </a:r>
          </a:p>
          <a:p>
            <a:pPr marL="457200" marR="0" algn="ctr">
              <a:spcBef>
                <a:spcPts val="0"/>
              </a:spcBef>
              <a:spcAft>
                <a:spcPts val="0"/>
              </a:spcAft>
            </a:pPr>
            <a:r>
              <a:rPr lang="de-DE" sz="1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Pasal</a:t>
            </a:r>
            <a:r>
              <a:rPr lang="de-DE"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ID"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 Terbatas ini bernama </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PT MITRA INVESTINDO Tbk</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(selanjutnya cukup disingkat dengan </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Perseroan</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berkedudukan di Kota Administrasi Jakarta Pusat.</a:t>
            </a:r>
            <a:endParaRPr lang="en-ID"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endParaRPr lang="de-DE"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r>
              <a:rPr lang="de-DE"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Perubahan</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alamat Perseroan;</a:t>
            </a:r>
            <a:endParaRPr lang="en-ID"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914400" marR="0" algn="just">
              <a:spcBef>
                <a:spcPts val="0"/>
              </a:spcBef>
              <a:spcAft>
                <a:spcPts val="0"/>
              </a:spcAft>
            </a:pPr>
            <a:r>
              <a:rPr lang="de-DE"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semula</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de-DE"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Wisma</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Bumiputera lantai 14, Jalan Jenderal Sudirman Kaveling 75, Jakarta </a:t>
            </a:r>
            <a:r>
              <a:rPr lang="de-DE"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Selatan</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ID"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914400" marR="0" algn="just">
              <a:spcBef>
                <a:spcPts val="0"/>
              </a:spcBef>
              <a:spcAft>
                <a:spcPts val="0"/>
              </a:spcAft>
            </a:pPr>
            <a:r>
              <a:rPr lang="de-DE"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Menjadi</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Jl. Menteng Raya No.72, RT.4/RW.9, Dukuh Atas, Kb. Sirih, Kec. Menteng, </a:t>
            </a:r>
          </a:p>
          <a:p>
            <a:pPr marL="571500" marR="0" indent="0" algn="just">
              <a:spcBef>
                <a:spcPts val="0"/>
              </a:spcBef>
              <a:spcAft>
                <a:spcPts val="0"/>
              </a:spcAft>
              <a:buNone/>
            </a:pP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Kota Jakarta Pusat, Daerah Khusus Ibukota Jakarta 10340.</a:t>
            </a:r>
          </a:p>
          <a:p>
            <a:pPr marL="571500" marR="0" indent="0" algn="just">
              <a:spcBef>
                <a:spcPts val="0"/>
              </a:spcBef>
              <a:spcAft>
                <a:spcPts val="0"/>
              </a:spcAft>
              <a:buNone/>
            </a:pPr>
            <a:endParaRPr lang="en-ID"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startAt="3"/>
            </a:pP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Memberikan kuasa kepada Direksi Perseroan dengan hak substitusi untuk menyatakan kembali keputusan mata acara  ini dalam suatu akta Notaris dan selanjutnya mengajukan permohonan persetujuan kepada Menteri Hukum dan Hak Azasi Manusia Republik Indonesia untuk mendapatkan persetujuan perubahan Anggaran Dasar, mendaftarkannya dalam Daftar Perseroan, serta untuk melakukan segala tindakan yang diperlukan, dengan tidak ada satupun yang dikecualikan, termasuk untuk mengadakan penambahan dan/atau perubahan dalam perubahan Anggaran Dasar  tersebut, jika hal tersebut dipersyaratkan oleh instansi yang berwenang</a:t>
            </a:r>
            <a:r>
              <a:rPr lang="de-DE" sz="1800" dirty="0">
                <a:solidFill>
                  <a:schemeClr val="tx1"/>
                </a:solidFill>
                <a:effectLst/>
                <a:latin typeface="Times New Roman" panose="02020603050405020304" pitchFamily="18" charset="0"/>
                <a:ea typeface="Times New Roman" panose="02020603050405020304" pitchFamily="18" charset="0"/>
              </a:rPr>
              <a:t>.</a:t>
            </a:r>
            <a:endParaRPr lang="en-ID" sz="1800" dirty="0">
              <a:solidFill>
                <a:schemeClr val="tx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457200" algn="l"/>
                <a:tab pos="914400" algn="l"/>
                <a:tab pos="1371600" algn="l"/>
                <a:tab pos="1828800" algn="l"/>
                <a:tab pos="2286000" algn="l"/>
                <a:tab pos="2743200" algn="l"/>
                <a:tab pos="3200400" algn="l"/>
                <a:tab pos="3657600" algn="l"/>
                <a:tab pos="4114800" algn="l"/>
              </a:tabLst>
            </a:pPr>
            <a:endParaRPr lang="en-ID"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652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26DF288C-9895-400D-8484-1EDBC98BFE79}"/>
              </a:ext>
            </a:extLst>
          </p:cNvPr>
          <p:cNvSpPr txBox="1">
            <a:spLocks noGrp="1"/>
          </p:cNvSpPr>
          <p:nvPr>
            <p:ph type="title"/>
          </p:nvPr>
        </p:nvSpPr>
        <p:spPr>
          <a:xfrm>
            <a:off x="662882" y="1833384"/>
            <a:ext cx="10572808" cy="492443"/>
          </a:xfrm>
          <a:prstGeom prst="rect">
            <a:avLst/>
          </a:prstGeom>
        </p:spPr>
        <p:txBody>
          <a:bodyPr vert="horz" wrap="square" lIns="0" tIns="0" rIns="0" bIns="0" rtlCol="0">
            <a:spAutoFit/>
          </a:bodyPr>
          <a:lstStyle/>
          <a:p>
            <a:pPr marL="12700">
              <a:lnSpc>
                <a:spcPct val="100000"/>
              </a:lnSpc>
              <a:tabLst>
                <a:tab pos="354965" algn="l"/>
              </a:tabLst>
            </a:pPr>
            <a:r>
              <a:rPr sz="1600" b="1" spc="-15" dirty="0" err="1">
                <a:solidFill>
                  <a:schemeClr val="tx1"/>
                </a:solidFill>
                <a:latin typeface="Arial" panose="020B0604020202020204" pitchFamily="34" charset="0"/>
                <a:cs typeface="Arial" panose="020B0604020202020204" pitchFamily="34" charset="0"/>
              </a:rPr>
              <a:t>La</a:t>
            </a:r>
            <a:r>
              <a:rPr sz="1600" b="1" spc="-10" dirty="0" err="1">
                <a:solidFill>
                  <a:schemeClr val="tx1"/>
                </a:solidFill>
                <a:latin typeface="Arial" panose="020B0604020202020204" pitchFamily="34" charset="0"/>
                <a:cs typeface="Arial" panose="020B0604020202020204" pitchFamily="34" charset="0"/>
              </a:rPr>
              <a:t>po</a:t>
            </a:r>
            <a:r>
              <a:rPr sz="1600" b="1" spc="5" dirty="0" err="1">
                <a:solidFill>
                  <a:schemeClr val="tx1"/>
                </a:solidFill>
                <a:latin typeface="Arial" panose="020B0604020202020204" pitchFamily="34" charset="0"/>
                <a:cs typeface="Arial" panose="020B0604020202020204" pitchFamily="34" charset="0"/>
              </a:rPr>
              <a:t>r</a:t>
            </a:r>
            <a:r>
              <a:rPr sz="1600" b="1" spc="-15" dirty="0" err="1">
                <a:solidFill>
                  <a:schemeClr val="tx1"/>
                </a:solidFill>
                <a:latin typeface="Arial" panose="020B0604020202020204" pitchFamily="34" charset="0"/>
                <a:cs typeface="Arial" panose="020B0604020202020204" pitchFamily="34" charset="0"/>
              </a:rPr>
              <a:t>a</a:t>
            </a:r>
            <a:r>
              <a:rPr sz="1600" b="1" spc="-10" dirty="0" err="1">
                <a:solidFill>
                  <a:schemeClr val="tx1"/>
                </a:solidFill>
                <a:latin typeface="Arial" panose="020B0604020202020204" pitchFamily="34" charset="0"/>
                <a:cs typeface="Arial" panose="020B0604020202020204" pitchFamily="34" charset="0"/>
              </a:rPr>
              <a:t>n</a:t>
            </a:r>
            <a:r>
              <a:rPr sz="1600" b="1" dirty="0">
                <a:solidFill>
                  <a:schemeClr val="tx1"/>
                </a:solidFill>
                <a:latin typeface="Arial" panose="020B0604020202020204" pitchFamily="34" charset="0"/>
                <a:cs typeface="Arial" panose="020B0604020202020204" pitchFamily="34" charset="0"/>
              </a:rPr>
              <a:t> </a:t>
            </a:r>
            <a:r>
              <a:rPr sz="1600" b="1" spc="-160" dirty="0">
                <a:solidFill>
                  <a:schemeClr val="tx1"/>
                </a:solidFill>
                <a:latin typeface="Arial" panose="020B0604020202020204" pitchFamily="34" charset="0"/>
                <a:cs typeface="Arial" panose="020B0604020202020204" pitchFamily="34" charset="0"/>
              </a:rPr>
              <a:t> </a:t>
            </a:r>
            <a:r>
              <a:rPr sz="1600" b="1" spc="-5" dirty="0">
                <a:solidFill>
                  <a:schemeClr val="tx1"/>
                </a:solidFill>
                <a:latin typeface="Arial" panose="020B0604020202020204" pitchFamily="34" charset="0"/>
                <a:cs typeface="Arial" panose="020B0604020202020204" pitchFamily="34" charset="0"/>
              </a:rPr>
              <a:t>P</a:t>
            </a:r>
            <a:r>
              <a:rPr sz="1600" b="1" spc="-10" dirty="0">
                <a:solidFill>
                  <a:schemeClr val="tx1"/>
                </a:solidFill>
                <a:latin typeface="Arial" panose="020B0604020202020204" pitchFamily="34" charset="0"/>
                <a:cs typeface="Arial" panose="020B0604020202020204" pitchFamily="34" charset="0"/>
              </a:rPr>
              <a:t>e</a:t>
            </a:r>
            <a:r>
              <a:rPr sz="1600" b="1" spc="5" dirty="0">
                <a:solidFill>
                  <a:schemeClr val="tx1"/>
                </a:solidFill>
                <a:latin typeface="Arial" panose="020B0604020202020204" pitchFamily="34" charset="0"/>
                <a:cs typeface="Arial" panose="020B0604020202020204" pitchFamily="34" charset="0"/>
              </a:rPr>
              <a:t>r</a:t>
            </a:r>
            <a:r>
              <a:rPr sz="1600" b="1" spc="-20" dirty="0">
                <a:solidFill>
                  <a:schemeClr val="tx1"/>
                </a:solidFill>
                <a:latin typeface="Arial" panose="020B0604020202020204" pitchFamily="34" charset="0"/>
                <a:cs typeface="Arial" panose="020B0604020202020204" pitchFamily="34" charset="0"/>
              </a:rPr>
              <a:t>t</a:t>
            </a:r>
            <a:r>
              <a:rPr sz="1600" b="1" spc="-15" dirty="0">
                <a:solidFill>
                  <a:schemeClr val="tx1"/>
                </a:solidFill>
                <a:latin typeface="Arial" panose="020B0604020202020204" pitchFamily="34" charset="0"/>
                <a:cs typeface="Arial" panose="020B0604020202020204" pitchFamily="34" charset="0"/>
              </a:rPr>
              <a:t>a</a:t>
            </a:r>
            <a:r>
              <a:rPr sz="1600" b="1" spc="-10" dirty="0">
                <a:solidFill>
                  <a:schemeClr val="tx1"/>
                </a:solidFill>
                <a:latin typeface="Arial" panose="020B0604020202020204" pitchFamily="34" charset="0"/>
                <a:cs typeface="Arial" panose="020B0604020202020204" pitchFamily="34" charset="0"/>
              </a:rPr>
              <a:t>n</a:t>
            </a:r>
            <a:r>
              <a:rPr sz="1600" b="1" dirty="0">
                <a:solidFill>
                  <a:schemeClr val="tx1"/>
                </a:solidFill>
                <a:latin typeface="Arial" panose="020B0604020202020204" pitchFamily="34" charset="0"/>
                <a:cs typeface="Arial" panose="020B0604020202020204" pitchFamily="34" charset="0"/>
              </a:rPr>
              <a:t>gg</a:t>
            </a:r>
            <a:r>
              <a:rPr sz="1600" b="1" spc="-10" dirty="0">
                <a:solidFill>
                  <a:schemeClr val="tx1"/>
                </a:solidFill>
                <a:latin typeface="Arial" panose="020B0604020202020204" pitchFamily="34" charset="0"/>
                <a:cs typeface="Arial" panose="020B0604020202020204" pitchFamily="34" charset="0"/>
              </a:rPr>
              <a:t>un</a:t>
            </a:r>
            <a:r>
              <a:rPr sz="1600" b="1" dirty="0">
                <a:solidFill>
                  <a:schemeClr val="tx1"/>
                </a:solidFill>
                <a:latin typeface="Arial" panose="020B0604020202020204" pitchFamily="34" charset="0"/>
                <a:cs typeface="Arial" panose="020B0604020202020204" pitchFamily="34" charset="0"/>
              </a:rPr>
              <a:t>gj</a:t>
            </a:r>
            <a:r>
              <a:rPr sz="1600" b="1" spc="-15" dirty="0">
                <a:solidFill>
                  <a:schemeClr val="tx1"/>
                </a:solidFill>
                <a:latin typeface="Arial" panose="020B0604020202020204" pitchFamily="34" charset="0"/>
                <a:cs typeface="Arial" panose="020B0604020202020204" pitchFamily="34" charset="0"/>
              </a:rPr>
              <a:t>a</a:t>
            </a:r>
            <a:r>
              <a:rPr sz="1600" b="1" spc="-5" dirty="0">
                <a:solidFill>
                  <a:schemeClr val="tx1"/>
                </a:solidFill>
                <a:latin typeface="Arial" panose="020B0604020202020204" pitchFamily="34" charset="0"/>
                <a:cs typeface="Arial" panose="020B0604020202020204" pitchFamily="34" charset="0"/>
              </a:rPr>
              <a:t>w</a:t>
            </a:r>
            <a:r>
              <a:rPr sz="1600" b="1" spc="-15" dirty="0">
                <a:solidFill>
                  <a:schemeClr val="tx1"/>
                </a:solidFill>
                <a:latin typeface="Arial" panose="020B0604020202020204" pitchFamily="34" charset="0"/>
                <a:cs typeface="Arial" panose="020B0604020202020204" pitchFamily="34" charset="0"/>
              </a:rPr>
              <a:t>a</a:t>
            </a:r>
            <a:r>
              <a:rPr sz="1600" b="1" spc="-10" dirty="0">
                <a:solidFill>
                  <a:schemeClr val="tx1"/>
                </a:solidFill>
                <a:latin typeface="Arial" panose="020B0604020202020204" pitchFamily="34" charset="0"/>
                <a:cs typeface="Arial" panose="020B0604020202020204" pitchFamily="34" charset="0"/>
              </a:rPr>
              <a:t>b</a:t>
            </a:r>
            <a:r>
              <a:rPr sz="1600" b="1" spc="-15" dirty="0">
                <a:solidFill>
                  <a:schemeClr val="tx1"/>
                </a:solidFill>
                <a:latin typeface="Arial" panose="020B0604020202020204" pitchFamily="34" charset="0"/>
                <a:cs typeface="Arial" panose="020B0604020202020204" pitchFamily="34" charset="0"/>
              </a:rPr>
              <a:t>a</a:t>
            </a:r>
            <a:r>
              <a:rPr sz="1600" b="1" spc="-10" dirty="0">
                <a:solidFill>
                  <a:schemeClr val="tx1"/>
                </a:solidFill>
                <a:latin typeface="Arial" panose="020B0604020202020204" pitchFamily="34" charset="0"/>
                <a:cs typeface="Arial" panose="020B0604020202020204" pitchFamily="34" charset="0"/>
              </a:rPr>
              <a:t>n</a:t>
            </a:r>
            <a:r>
              <a:rPr sz="1600" b="1" dirty="0">
                <a:solidFill>
                  <a:schemeClr val="tx1"/>
                </a:solidFill>
                <a:latin typeface="Arial" panose="020B0604020202020204" pitchFamily="34" charset="0"/>
                <a:cs typeface="Arial" panose="020B0604020202020204" pitchFamily="34" charset="0"/>
              </a:rPr>
              <a:t> </a:t>
            </a:r>
            <a:r>
              <a:rPr sz="1600" b="1" spc="-160" dirty="0">
                <a:solidFill>
                  <a:schemeClr val="tx1"/>
                </a:solidFill>
                <a:latin typeface="Arial" panose="020B0604020202020204" pitchFamily="34" charset="0"/>
                <a:cs typeface="Arial" panose="020B0604020202020204" pitchFamily="34" charset="0"/>
              </a:rPr>
              <a:t> </a:t>
            </a:r>
            <a:r>
              <a:rPr sz="1600" b="1" spc="-5" dirty="0">
                <a:solidFill>
                  <a:schemeClr val="tx1"/>
                </a:solidFill>
                <a:latin typeface="Arial" panose="020B0604020202020204" pitchFamily="34" charset="0"/>
                <a:cs typeface="Arial" panose="020B0604020202020204" pitchFamily="34" charset="0"/>
              </a:rPr>
              <a:t>R</a:t>
            </a:r>
            <a:r>
              <a:rPr sz="1600" b="1" spc="-10" dirty="0">
                <a:solidFill>
                  <a:schemeClr val="tx1"/>
                </a:solidFill>
                <a:latin typeface="Arial" panose="020B0604020202020204" pitchFamily="34" charset="0"/>
                <a:cs typeface="Arial" panose="020B0604020202020204" pitchFamily="34" charset="0"/>
              </a:rPr>
              <a:t>e</a:t>
            </a:r>
            <a:r>
              <a:rPr sz="1600" b="1" spc="-15" dirty="0">
                <a:solidFill>
                  <a:schemeClr val="tx1"/>
                </a:solidFill>
                <a:latin typeface="Arial" panose="020B0604020202020204" pitchFamily="34" charset="0"/>
                <a:cs typeface="Arial" panose="020B0604020202020204" pitchFamily="34" charset="0"/>
              </a:rPr>
              <a:t>a</a:t>
            </a:r>
            <a:r>
              <a:rPr sz="1600" b="1" spc="-10" dirty="0">
                <a:solidFill>
                  <a:schemeClr val="tx1"/>
                </a:solidFill>
                <a:latin typeface="Arial" panose="020B0604020202020204" pitchFamily="34" charset="0"/>
                <a:cs typeface="Arial" panose="020B0604020202020204" pitchFamily="34" charset="0"/>
              </a:rPr>
              <a:t>l</a:t>
            </a:r>
            <a:r>
              <a:rPr sz="1600" b="1" spc="-15" dirty="0">
                <a:solidFill>
                  <a:schemeClr val="tx1"/>
                </a:solidFill>
                <a:latin typeface="Arial" panose="020B0604020202020204" pitchFamily="34" charset="0"/>
                <a:cs typeface="Arial" panose="020B0604020202020204" pitchFamily="34" charset="0"/>
              </a:rPr>
              <a:t>isas</a:t>
            </a:r>
            <a:r>
              <a:rPr sz="1600" b="1" spc="-5" dirty="0">
                <a:solidFill>
                  <a:schemeClr val="tx1"/>
                </a:solidFill>
                <a:latin typeface="Arial" panose="020B0604020202020204" pitchFamily="34" charset="0"/>
                <a:cs typeface="Arial" panose="020B0604020202020204" pitchFamily="34" charset="0"/>
              </a:rPr>
              <a:t>i</a:t>
            </a:r>
            <a:r>
              <a:rPr sz="1600" b="1" dirty="0">
                <a:solidFill>
                  <a:schemeClr val="tx1"/>
                </a:solidFill>
                <a:latin typeface="Arial" panose="020B0604020202020204" pitchFamily="34" charset="0"/>
                <a:cs typeface="Arial" panose="020B0604020202020204" pitchFamily="34" charset="0"/>
              </a:rPr>
              <a:t> </a:t>
            </a:r>
            <a:r>
              <a:rPr sz="1600" b="1" spc="-175" dirty="0">
                <a:solidFill>
                  <a:schemeClr val="tx1"/>
                </a:solidFill>
                <a:latin typeface="Arial" panose="020B0604020202020204" pitchFamily="34" charset="0"/>
                <a:cs typeface="Arial" panose="020B0604020202020204" pitchFamily="34" charset="0"/>
              </a:rPr>
              <a:t> </a:t>
            </a:r>
            <a:r>
              <a:rPr sz="1600" b="1" spc="-5" dirty="0">
                <a:solidFill>
                  <a:schemeClr val="tx1"/>
                </a:solidFill>
                <a:latin typeface="Arial" panose="020B0604020202020204" pitchFamily="34" charset="0"/>
                <a:cs typeface="Arial" panose="020B0604020202020204" pitchFamily="34" charset="0"/>
              </a:rPr>
              <a:t>P</a:t>
            </a:r>
            <a:r>
              <a:rPr sz="1600" b="1" spc="-10" dirty="0">
                <a:solidFill>
                  <a:schemeClr val="tx1"/>
                </a:solidFill>
                <a:latin typeface="Arial" panose="020B0604020202020204" pitchFamily="34" charset="0"/>
                <a:cs typeface="Arial" panose="020B0604020202020204" pitchFamily="34" charset="0"/>
              </a:rPr>
              <a:t>en</a:t>
            </a:r>
            <a:r>
              <a:rPr sz="1600" b="1" dirty="0">
                <a:solidFill>
                  <a:schemeClr val="tx1"/>
                </a:solidFill>
                <a:latin typeface="Arial" panose="020B0604020202020204" pitchFamily="34" charset="0"/>
                <a:cs typeface="Arial" panose="020B0604020202020204" pitchFamily="34" charset="0"/>
              </a:rPr>
              <a:t>gg</a:t>
            </a:r>
            <a:r>
              <a:rPr sz="1600" b="1" spc="-10" dirty="0">
                <a:solidFill>
                  <a:schemeClr val="tx1"/>
                </a:solidFill>
                <a:latin typeface="Arial" panose="020B0604020202020204" pitchFamily="34" charset="0"/>
                <a:cs typeface="Arial" panose="020B0604020202020204" pitchFamily="34" charset="0"/>
              </a:rPr>
              <a:t>un</a:t>
            </a:r>
            <a:r>
              <a:rPr sz="1600" b="1" spc="-15" dirty="0">
                <a:solidFill>
                  <a:schemeClr val="tx1"/>
                </a:solidFill>
                <a:latin typeface="Arial" panose="020B0604020202020204" pitchFamily="34" charset="0"/>
                <a:cs typeface="Arial" panose="020B0604020202020204" pitchFamily="34" charset="0"/>
              </a:rPr>
              <a:t>aa</a:t>
            </a:r>
            <a:r>
              <a:rPr sz="1600" b="1" spc="-10" dirty="0">
                <a:solidFill>
                  <a:schemeClr val="tx1"/>
                </a:solidFill>
                <a:latin typeface="Arial" panose="020B0604020202020204" pitchFamily="34" charset="0"/>
                <a:cs typeface="Arial" panose="020B0604020202020204" pitchFamily="34" charset="0"/>
              </a:rPr>
              <a:t>n</a:t>
            </a:r>
            <a:r>
              <a:rPr sz="1600" b="1" dirty="0">
                <a:solidFill>
                  <a:schemeClr val="tx1"/>
                </a:solidFill>
                <a:latin typeface="Arial" panose="020B0604020202020204" pitchFamily="34" charset="0"/>
                <a:cs typeface="Arial" panose="020B0604020202020204" pitchFamily="34" charset="0"/>
              </a:rPr>
              <a:t> </a:t>
            </a:r>
            <a:r>
              <a:rPr sz="1600" b="1" spc="-160" dirty="0">
                <a:solidFill>
                  <a:schemeClr val="tx1"/>
                </a:solidFill>
                <a:latin typeface="Arial" panose="020B0604020202020204" pitchFamily="34" charset="0"/>
                <a:cs typeface="Arial" panose="020B0604020202020204" pitchFamily="34" charset="0"/>
              </a:rPr>
              <a:t> </a:t>
            </a:r>
            <a:r>
              <a:rPr sz="1600" b="1" dirty="0">
                <a:solidFill>
                  <a:schemeClr val="tx1"/>
                </a:solidFill>
                <a:latin typeface="Arial" panose="020B0604020202020204" pitchFamily="34" charset="0"/>
                <a:cs typeface="Arial" panose="020B0604020202020204" pitchFamily="34" charset="0"/>
              </a:rPr>
              <a:t>D</a:t>
            </a:r>
            <a:r>
              <a:rPr sz="1600" b="1" spc="-5" dirty="0">
                <a:solidFill>
                  <a:schemeClr val="tx1"/>
                </a:solidFill>
                <a:latin typeface="Arial" panose="020B0604020202020204" pitchFamily="34" charset="0"/>
                <a:cs typeface="Arial" panose="020B0604020202020204" pitchFamily="34" charset="0"/>
              </a:rPr>
              <a:t>a</a:t>
            </a:r>
            <a:r>
              <a:rPr sz="1600" b="1" spc="-10" dirty="0">
                <a:solidFill>
                  <a:schemeClr val="tx1"/>
                </a:solidFill>
                <a:latin typeface="Arial" panose="020B0604020202020204" pitchFamily="34" charset="0"/>
                <a:cs typeface="Arial" panose="020B0604020202020204" pitchFamily="34" charset="0"/>
              </a:rPr>
              <a:t>na</a:t>
            </a:r>
            <a:r>
              <a:rPr sz="1600" b="1" dirty="0">
                <a:solidFill>
                  <a:schemeClr val="tx1"/>
                </a:solidFill>
                <a:latin typeface="Arial" panose="020B0604020202020204" pitchFamily="34" charset="0"/>
                <a:cs typeface="Arial" panose="020B0604020202020204" pitchFamily="34" charset="0"/>
              </a:rPr>
              <a:t> </a:t>
            </a:r>
            <a:r>
              <a:rPr sz="1600" b="1" spc="-165" dirty="0">
                <a:solidFill>
                  <a:schemeClr val="tx1"/>
                </a:solidFill>
                <a:latin typeface="Arial" panose="020B0604020202020204" pitchFamily="34" charset="0"/>
                <a:cs typeface="Arial" panose="020B0604020202020204" pitchFamily="34" charset="0"/>
              </a:rPr>
              <a:t> </a:t>
            </a:r>
            <a:r>
              <a:rPr sz="1600" b="1" spc="-10" dirty="0">
                <a:solidFill>
                  <a:schemeClr val="tx1"/>
                </a:solidFill>
                <a:latin typeface="Arial" panose="020B0604020202020204" pitchFamily="34" charset="0"/>
                <a:cs typeface="Arial" panose="020B0604020202020204" pitchFamily="34" charset="0"/>
              </a:rPr>
              <a:t>H</a:t>
            </a:r>
            <a:r>
              <a:rPr sz="1600" b="1" spc="-15" dirty="0">
                <a:solidFill>
                  <a:schemeClr val="tx1"/>
                </a:solidFill>
                <a:latin typeface="Arial" panose="020B0604020202020204" pitchFamily="34" charset="0"/>
                <a:cs typeface="Arial" panose="020B0604020202020204" pitchFamily="34" charset="0"/>
              </a:rPr>
              <a:t>asi</a:t>
            </a:r>
            <a:r>
              <a:rPr sz="1600" b="1" spc="-5" dirty="0">
                <a:solidFill>
                  <a:schemeClr val="tx1"/>
                </a:solidFill>
                <a:latin typeface="Arial" panose="020B0604020202020204" pitchFamily="34" charset="0"/>
                <a:cs typeface="Arial" panose="020B0604020202020204" pitchFamily="34" charset="0"/>
              </a:rPr>
              <a:t>l</a:t>
            </a:r>
            <a:r>
              <a:rPr sz="1600" b="1" dirty="0">
                <a:solidFill>
                  <a:schemeClr val="tx1"/>
                </a:solidFill>
                <a:latin typeface="Arial" panose="020B0604020202020204" pitchFamily="34" charset="0"/>
                <a:cs typeface="Arial" panose="020B0604020202020204" pitchFamily="34" charset="0"/>
              </a:rPr>
              <a:t> </a:t>
            </a:r>
            <a:r>
              <a:rPr sz="1600" b="1" spc="-170" dirty="0">
                <a:solidFill>
                  <a:schemeClr val="tx1"/>
                </a:solidFill>
                <a:latin typeface="Arial" panose="020B0604020202020204" pitchFamily="34" charset="0"/>
                <a:cs typeface="Arial" panose="020B0604020202020204" pitchFamily="34" charset="0"/>
              </a:rPr>
              <a:t> </a:t>
            </a:r>
            <a:r>
              <a:rPr sz="1600" b="1" spc="-5" dirty="0" err="1">
                <a:solidFill>
                  <a:schemeClr val="tx1"/>
                </a:solidFill>
                <a:latin typeface="Arial" panose="020B0604020202020204" pitchFamily="34" charset="0"/>
                <a:cs typeface="Arial" panose="020B0604020202020204" pitchFamily="34" charset="0"/>
              </a:rPr>
              <a:t>P</a:t>
            </a:r>
            <a:r>
              <a:rPr sz="1600" b="1" spc="-10" dirty="0" err="1">
                <a:solidFill>
                  <a:schemeClr val="tx1"/>
                </a:solidFill>
                <a:latin typeface="Arial" panose="020B0604020202020204" pitchFamily="34" charset="0"/>
                <a:cs typeface="Arial" panose="020B0604020202020204" pitchFamily="34" charset="0"/>
              </a:rPr>
              <a:t>en</a:t>
            </a:r>
            <a:r>
              <a:rPr sz="1600" b="1" spc="-15" dirty="0" err="1">
                <a:solidFill>
                  <a:schemeClr val="tx1"/>
                </a:solidFill>
                <a:latin typeface="Arial" panose="020B0604020202020204" pitchFamily="34" charset="0"/>
                <a:cs typeface="Arial" panose="020B0604020202020204" pitchFamily="34" charset="0"/>
              </a:rPr>
              <a:t>a</a:t>
            </a:r>
            <a:r>
              <a:rPr lang="en-US" sz="1600" b="1" spc="-5" dirty="0" err="1">
                <a:solidFill>
                  <a:schemeClr val="tx1"/>
                </a:solidFill>
                <a:latin typeface="Arial" panose="020B0604020202020204" pitchFamily="34" charset="0"/>
                <a:cs typeface="Arial" panose="020B0604020202020204" pitchFamily="34" charset="0"/>
              </a:rPr>
              <a:t>mbahan</a:t>
            </a:r>
            <a:r>
              <a:rPr lang="en-US" sz="1600" b="1" spc="-5" dirty="0">
                <a:solidFill>
                  <a:schemeClr val="tx1"/>
                </a:solidFill>
                <a:latin typeface="Arial" panose="020B0604020202020204" pitchFamily="34" charset="0"/>
                <a:cs typeface="Arial" panose="020B0604020202020204" pitchFamily="34" charset="0"/>
              </a:rPr>
              <a:t> Modal </a:t>
            </a:r>
            <a:r>
              <a:rPr lang="en-US" sz="1600" b="1" spc="-5" dirty="0" err="1">
                <a:solidFill>
                  <a:schemeClr val="tx1"/>
                </a:solidFill>
                <a:latin typeface="Arial" panose="020B0604020202020204" pitchFamily="34" charset="0"/>
                <a:cs typeface="Arial" panose="020B0604020202020204" pitchFamily="34" charset="0"/>
              </a:rPr>
              <a:t>Dengan</a:t>
            </a:r>
            <a:r>
              <a:rPr lang="en-US" sz="1600" b="1" spc="-5" dirty="0">
                <a:solidFill>
                  <a:schemeClr val="tx1"/>
                </a:solidFill>
                <a:latin typeface="Arial" panose="020B0604020202020204" pitchFamily="34" charset="0"/>
                <a:cs typeface="Arial" panose="020B0604020202020204" pitchFamily="34" charset="0"/>
              </a:rPr>
              <a:t> </a:t>
            </a:r>
            <a:r>
              <a:rPr lang="en-US" sz="1600" b="1" spc="-5" dirty="0" err="1">
                <a:solidFill>
                  <a:schemeClr val="tx1"/>
                </a:solidFill>
                <a:latin typeface="Arial" panose="020B0604020202020204" pitchFamily="34" charset="0"/>
                <a:cs typeface="Arial" panose="020B0604020202020204" pitchFamily="34" charset="0"/>
              </a:rPr>
              <a:t>Hak</a:t>
            </a:r>
            <a:r>
              <a:rPr lang="en-US" sz="1600" b="1" spc="-5" dirty="0">
                <a:solidFill>
                  <a:schemeClr val="tx1"/>
                </a:solidFill>
                <a:latin typeface="Arial" panose="020B0604020202020204" pitchFamily="34" charset="0"/>
                <a:cs typeface="Arial" panose="020B0604020202020204" pitchFamily="34" charset="0"/>
              </a:rPr>
              <a:t> </a:t>
            </a:r>
            <a:r>
              <a:rPr lang="en-US" sz="1600" b="1" spc="-5" dirty="0" err="1">
                <a:solidFill>
                  <a:schemeClr val="tx1"/>
                </a:solidFill>
                <a:latin typeface="Arial" panose="020B0604020202020204" pitchFamily="34" charset="0"/>
                <a:cs typeface="Arial" panose="020B0604020202020204" pitchFamily="34" charset="0"/>
              </a:rPr>
              <a:t>Memesan</a:t>
            </a:r>
            <a:r>
              <a:rPr lang="en-US" sz="1600" b="1" spc="-5" dirty="0">
                <a:solidFill>
                  <a:schemeClr val="tx1"/>
                </a:solidFill>
                <a:latin typeface="Arial" panose="020B0604020202020204" pitchFamily="34" charset="0"/>
                <a:cs typeface="Arial" panose="020B0604020202020204" pitchFamily="34" charset="0"/>
              </a:rPr>
              <a:t> </a:t>
            </a:r>
            <a:r>
              <a:rPr lang="en-US" sz="1600" b="1" spc="-5" dirty="0" err="1">
                <a:solidFill>
                  <a:schemeClr val="tx1"/>
                </a:solidFill>
                <a:latin typeface="Arial" panose="020B0604020202020204" pitchFamily="34" charset="0"/>
                <a:cs typeface="Arial" panose="020B0604020202020204" pitchFamily="34" charset="0"/>
              </a:rPr>
              <a:t>Efek</a:t>
            </a:r>
            <a:r>
              <a:rPr lang="en-US" sz="1600" b="1" spc="-5" dirty="0">
                <a:solidFill>
                  <a:schemeClr val="tx1"/>
                </a:solidFill>
                <a:latin typeface="Arial" panose="020B0604020202020204" pitchFamily="34" charset="0"/>
                <a:cs typeface="Arial" panose="020B0604020202020204" pitchFamily="34" charset="0"/>
              </a:rPr>
              <a:t> </a:t>
            </a:r>
            <a:r>
              <a:rPr lang="en-US" sz="1600" b="1" spc="-5" dirty="0" err="1">
                <a:solidFill>
                  <a:schemeClr val="tx1"/>
                </a:solidFill>
                <a:latin typeface="Arial" panose="020B0604020202020204" pitchFamily="34" charset="0"/>
                <a:cs typeface="Arial" panose="020B0604020202020204" pitchFamily="34" charset="0"/>
              </a:rPr>
              <a:t>Terlebih</a:t>
            </a:r>
            <a:r>
              <a:rPr lang="en-US" sz="1600" b="1" spc="-5" dirty="0">
                <a:solidFill>
                  <a:schemeClr val="tx1"/>
                </a:solidFill>
                <a:latin typeface="Arial" panose="020B0604020202020204" pitchFamily="34" charset="0"/>
                <a:cs typeface="Arial" panose="020B0604020202020204" pitchFamily="34" charset="0"/>
              </a:rPr>
              <a:t> </a:t>
            </a:r>
            <a:r>
              <a:rPr lang="en-US" sz="1600" b="1" spc="-5" dirty="0" err="1">
                <a:solidFill>
                  <a:schemeClr val="tx1"/>
                </a:solidFill>
                <a:latin typeface="Arial" panose="020B0604020202020204" pitchFamily="34" charset="0"/>
                <a:cs typeface="Arial" panose="020B0604020202020204" pitchFamily="34" charset="0"/>
              </a:rPr>
              <a:t>Dahulu</a:t>
            </a:r>
            <a:r>
              <a:rPr lang="en-US" sz="1600" b="1" spc="-5" dirty="0">
                <a:solidFill>
                  <a:schemeClr val="tx1"/>
                </a:solidFill>
                <a:latin typeface="Arial" panose="020B0604020202020204" pitchFamily="34" charset="0"/>
                <a:cs typeface="Arial" panose="020B0604020202020204" pitchFamily="34" charset="0"/>
              </a:rPr>
              <a:t> (PUT II) - 2020</a:t>
            </a:r>
            <a:endParaRPr sz="1600" b="1" dirty="0">
              <a:solidFill>
                <a:schemeClr val="tx1"/>
              </a:solidFill>
              <a:latin typeface="Arial" panose="020B0604020202020204" pitchFamily="34" charset="0"/>
              <a:cs typeface="Arial" panose="020B0604020202020204" pitchFamily="34" charset="0"/>
            </a:endParaRPr>
          </a:p>
        </p:txBody>
      </p:sp>
      <p:graphicFrame>
        <p:nvGraphicFramePr>
          <p:cNvPr id="5" name="object 3">
            <a:extLst>
              <a:ext uri="{FF2B5EF4-FFF2-40B4-BE49-F238E27FC236}">
                <a16:creationId xmlns:a16="http://schemas.microsoft.com/office/drawing/2014/main" id="{4B06711D-1C34-49EA-ACB7-7A477A7C29A6}"/>
              </a:ext>
            </a:extLst>
          </p:cNvPr>
          <p:cNvGraphicFramePr>
            <a:graphicFrameLocks noGrp="1"/>
          </p:cNvGraphicFramePr>
          <p:nvPr>
            <p:extLst>
              <p:ext uri="{D42A27DB-BD31-4B8C-83A1-F6EECF244321}">
                <p14:modId xmlns:p14="http://schemas.microsoft.com/office/powerpoint/2010/main" val="3772907691"/>
              </p:ext>
            </p:extLst>
          </p:nvPr>
        </p:nvGraphicFramePr>
        <p:xfrm>
          <a:off x="662882" y="2501761"/>
          <a:ext cx="11198087" cy="2377929"/>
        </p:xfrm>
        <a:graphic>
          <a:graphicData uri="http://schemas.openxmlformats.org/drawingml/2006/table">
            <a:tbl>
              <a:tblPr firstRow="1" bandRow="1">
                <a:tableStyleId>{2D5ABB26-0587-4C30-8999-92F81FD0307C}</a:tableStyleId>
              </a:tblPr>
              <a:tblGrid>
                <a:gridCol w="404751">
                  <a:extLst>
                    <a:ext uri="{9D8B030D-6E8A-4147-A177-3AD203B41FA5}">
                      <a16:colId xmlns:a16="http://schemas.microsoft.com/office/drawing/2014/main" val="20000"/>
                    </a:ext>
                  </a:extLst>
                </a:gridCol>
                <a:gridCol w="748188">
                  <a:extLst>
                    <a:ext uri="{9D8B030D-6E8A-4147-A177-3AD203B41FA5}">
                      <a16:colId xmlns:a16="http://schemas.microsoft.com/office/drawing/2014/main" val="20001"/>
                    </a:ext>
                  </a:extLst>
                </a:gridCol>
                <a:gridCol w="681928">
                  <a:extLst>
                    <a:ext uri="{9D8B030D-6E8A-4147-A177-3AD203B41FA5}">
                      <a16:colId xmlns:a16="http://schemas.microsoft.com/office/drawing/2014/main" val="20002"/>
                    </a:ext>
                  </a:extLst>
                </a:gridCol>
                <a:gridCol w="763213">
                  <a:extLst>
                    <a:ext uri="{9D8B030D-6E8A-4147-A177-3AD203B41FA5}">
                      <a16:colId xmlns:a16="http://schemas.microsoft.com/office/drawing/2014/main" val="20003"/>
                    </a:ext>
                  </a:extLst>
                </a:gridCol>
                <a:gridCol w="807952">
                  <a:extLst>
                    <a:ext uri="{9D8B030D-6E8A-4147-A177-3AD203B41FA5}">
                      <a16:colId xmlns:a16="http://schemas.microsoft.com/office/drawing/2014/main" val="20004"/>
                    </a:ext>
                  </a:extLst>
                </a:gridCol>
                <a:gridCol w="884319">
                  <a:extLst>
                    <a:ext uri="{9D8B030D-6E8A-4147-A177-3AD203B41FA5}">
                      <a16:colId xmlns:a16="http://schemas.microsoft.com/office/drawing/2014/main" val="20005"/>
                    </a:ext>
                  </a:extLst>
                </a:gridCol>
                <a:gridCol w="1001797">
                  <a:extLst>
                    <a:ext uri="{9D8B030D-6E8A-4147-A177-3AD203B41FA5}">
                      <a16:colId xmlns:a16="http://schemas.microsoft.com/office/drawing/2014/main" val="20006"/>
                    </a:ext>
                  </a:extLst>
                </a:gridCol>
                <a:gridCol w="1085850">
                  <a:extLst>
                    <a:ext uri="{9D8B030D-6E8A-4147-A177-3AD203B41FA5}">
                      <a16:colId xmlns:a16="http://schemas.microsoft.com/office/drawing/2014/main" val="20007"/>
                    </a:ext>
                  </a:extLst>
                </a:gridCol>
                <a:gridCol w="1051560">
                  <a:extLst>
                    <a:ext uri="{9D8B030D-6E8A-4147-A177-3AD203B41FA5}">
                      <a16:colId xmlns:a16="http://schemas.microsoft.com/office/drawing/2014/main" val="20008"/>
                    </a:ext>
                  </a:extLst>
                </a:gridCol>
                <a:gridCol w="1131570">
                  <a:extLst>
                    <a:ext uri="{9D8B030D-6E8A-4147-A177-3AD203B41FA5}">
                      <a16:colId xmlns:a16="http://schemas.microsoft.com/office/drawing/2014/main" val="20010"/>
                    </a:ext>
                  </a:extLst>
                </a:gridCol>
                <a:gridCol w="829074">
                  <a:extLst>
                    <a:ext uri="{9D8B030D-6E8A-4147-A177-3AD203B41FA5}">
                      <a16:colId xmlns:a16="http://schemas.microsoft.com/office/drawing/2014/main" val="20011"/>
                    </a:ext>
                  </a:extLst>
                </a:gridCol>
                <a:gridCol w="998384">
                  <a:extLst>
                    <a:ext uri="{9D8B030D-6E8A-4147-A177-3AD203B41FA5}">
                      <a16:colId xmlns:a16="http://schemas.microsoft.com/office/drawing/2014/main" val="20012"/>
                    </a:ext>
                  </a:extLst>
                </a:gridCol>
                <a:gridCol w="809501">
                  <a:extLst>
                    <a:ext uri="{9D8B030D-6E8A-4147-A177-3AD203B41FA5}">
                      <a16:colId xmlns:a16="http://schemas.microsoft.com/office/drawing/2014/main" val="20014"/>
                    </a:ext>
                  </a:extLst>
                </a:gridCol>
              </a:tblGrid>
              <a:tr h="557061">
                <a:tc rowSpan="2">
                  <a:txBody>
                    <a:bodyPr/>
                    <a:lstStyle/>
                    <a:p>
                      <a:pPr marL="33020">
                        <a:lnSpc>
                          <a:spcPct val="100000"/>
                        </a:lnSpc>
                      </a:pPr>
                      <a:r>
                        <a:rPr sz="1100" b="1" dirty="0">
                          <a:solidFill>
                            <a:schemeClr val="tx1"/>
                          </a:solidFill>
                          <a:latin typeface="Arial" panose="020B0604020202020204" pitchFamily="34" charset="0"/>
                          <a:cs typeface="Arial" panose="020B0604020202020204" pitchFamily="34" charset="0"/>
                        </a:rPr>
                        <a:t>No.</a:t>
                      </a: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rowSpan="2">
                  <a:txBody>
                    <a:bodyPr/>
                    <a:lstStyle/>
                    <a:p>
                      <a:pPr marL="27940" marR="20320" algn="ctr">
                        <a:lnSpc>
                          <a:spcPct val="101099"/>
                        </a:lnSpc>
                      </a:pPr>
                      <a:r>
                        <a:rPr sz="1100" b="1" spc="-5" dirty="0">
                          <a:solidFill>
                            <a:schemeClr val="tx1"/>
                          </a:solidFill>
                          <a:latin typeface="Arial" panose="020B0604020202020204" pitchFamily="34" charset="0"/>
                          <a:cs typeface="Arial" panose="020B0604020202020204" pitchFamily="34" charset="0"/>
                        </a:rPr>
                        <a:t>Je</a:t>
                      </a:r>
                      <a:r>
                        <a:rPr sz="1100" b="1" dirty="0">
                          <a:solidFill>
                            <a:schemeClr val="tx1"/>
                          </a:solidFill>
                          <a:latin typeface="Arial" panose="020B0604020202020204" pitchFamily="34" charset="0"/>
                          <a:cs typeface="Arial" panose="020B0604020202020204" pitchFamily="34" charset="0"/>
                        </a:rPr>
                        <a:t>n</a:t>
                      </a:r>
                      <a:r>
                        <a:rPr sz="1100" b="1" spc="-5" dirty="0">
                          <a:solidFill>
                            <a:schemeClr val="tx1"/>
                          </a:solidFill>
                          <a:latin typeface="Arial" panose="020B0604020202020204" pitchFamily="34" charset="0"/>
                          <a:cs typeface="Arial" panose="020B0604020202020204" pitchFamily="34" charset="0"/>
                        </a:rPr>
                        <a:t>is Penawaran </a:t>
                      </a:r>
                      <a:r>
                        <a:rPr sz="1100" b="1" dirty="0">
                          <a:solidFill>
                            <a:schemeClr val="tx1"/>
                          </a:solidFill>
                          <a:latin typeface="Arial" panose="020B0604020202020204" pitchFamily="34" charset="0"/>
                          <a:cs typeface="Arial" panose="020B0604020202020204" pitchFamily="34" charset="0"/>
                        </a:rPr>
                        <a:t>Umum</a:t>
                      </a: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rowSpan="2">
                  <a:txBody>
                    <a:bodyPr/>
                    <a:lstStyle/>
                    <a:p>
                      <a:pPr marL="73025" marR="20955" indent="-44450">
                        <a:lnSpc>
                          <a:spcPct val="102200"/>
                        </a:lnSpc>
                      </a:pPr>
                      <a:r>
                        <a:rPr sz="1100" b="1" dirty="0">
                          <a:solidFill>
                            <a:schemeClr val="tx1"/>
                          </a:solidFill>
                          <a:latin typeface="Arial" panose="020B0604020202020204" pitchFamily="34" charset="0"/>
                          <a:cs typeface="Arial" panose="020B0604020202020204" pitchFamily="34" charset="0"/>
                        </a:rPr>
                        <a:t>T</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ngg</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l </a:t>
                      </a:r>
                      <a:r>
                        <a:rPr sz="1100" b="1" spc="-5" dirty="0">
                          <a:solidFill>
                            <a:schemeClr val="tx1"/>
                          </a:solidFill>
                          <a:latin typeface="Arial" panose="020B0604020202020204" pitchFamily="34" charset="0"/>
                          <a:cs typeface="Arial" panose="020B0604020202020204" pitchFamily="34" charset="0"/>
                        </a:rPr>
                        <a:t>E</a:t>
                      </a:r>
                      <a:r>
                        <a:rPr sz="1100" b="1" dirty="0">
                          <a:solidFill>
                            <a:schemeClr val="tx1"/>
                          </a:solidFill>
                          <a:latin typeface="Arial" panose="020B0604020202020204" pitchFamily="34" charset="0"/>
                          <a:cs typeface="Arial" panose="020B0604020202020204" pitchFamily="34" charset="0"/>
                        </a:rPr>
                        <a:t>f</a:t>
                      </a:r>
                      <a:r>
                        <a:rPr sz="1100" b="1" spc="-5" dirty="0">
                          <a:solidFill>
                            <a:schemeClr val="tx1"/>
                          </a:solidFill>
                          <a:latin typeface="Arial" panose="020B0604020202020204" pitchFamily="34" charset="0"/>
                          <a:cs typeface="Arial" panose="020B0604020202020204" pitchFamily="34" charset="0"/>
                        </a:rPr>
                        <a:t>ek</a:t>
                      </a:r>
                      <a:r>
                        <a:rPr sz="1100" b="1" dirty="0">
                          <a:solidFill>
                            <a:schemeClr val="tx1"/>
                          </a:solidFill>
                          <a:latin typeface="Arial" panose="020B0604020202020204" pitchFamily="34" charset="0"/>
                          <a:cs typeface="Arial" panose="020B0604020202020204" pitchFamily="34" charset="0"/>
                        </a:rPr>
                        <a:t>t</a:t>
                      </a:r>
                      <a:r>
                        <a:rPr sz="1100" b="1" spc="-5" dirty="0">
                          <a:solidFill>
                            <a:schemeClr val="tx1"/>
                          </a:solidFill>
                          <a:latin typeface="Arial" panose="020B0604020202020204" pitchFamily="34" charset="0"/>
                          <a:cs typeface="Arial" panose="020B0604020202020204" pitchFamily="34" charset="0"/>
                        </a:rPr>
                        <a:t>if</a:t>
                      </a: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gridSpan="3">
                  <a:txBody>
                    <a:bodyPr/>
                    <a:lstStyle/>
                    <a:p>
                      <a:pPr marL="750570" marR="66675" indent="-676275">
                        <a:lnSpc>
                          <a:spcPct val="100000"/>
                        </a:lnSpc>
                      </a:pPr>
                      <a:r>
                        <a:rPr sz="1100" b="1" dirty="0">
                          <a:solidFill>
                            <a:schemeClr val="tx1"/>
                          </a:solidFill>
                          <a:latin typeface="Arial" panose="020B0604020202020204" pitchFamily="34" charset="0"/>
                          <a:cs typeface="Arial" panose="020B0604020202020204" pitchFamily="34" charset="0"/>
                        </a:rPr>
                        <a:t>Nil</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i</a:t>
                      </a:r>
                      <a:r>
                        <a:rPr sz="1100" b="1" spc="-5" dirty="0">
                          <a:solidFill>
                            <a:schemeClr val="tx1"/>
                          </a:solidFill>
                          <a:latin typeface="Arial" panose="020B0604020202020204" pitchFamily="34" charset="0"/>
                          <a:cs typeface="Arial" panose="020B0604020202020204" pitchFamily="34" charset="0"/>
                        </a:rPr>
                        <a:t> </a:t>
                      </a:r>
                      <a:r>
                        <a:rPr sz="1100" b="1" dirty="0" err="1">
                          <a:solidFill>
                            <a:schemeClr val="tx1"/>
                          </a:solidFill>
                          <a:latin typeface="Arial" panose="020B0604020202020204" pitchFamily="34" charset="0"/>
                          <a:cs typeface="Arial" panose="020B0604020202020204" pitchFamily="34" charset="0"/>
                        </a:rPr>
                        <a:t>R</a:t>
                      </a:r>
                      <a:r>
                        <a:rPr sz="1100" b="1" spc="-5" dirty="0" err="1">
                          <a:solidFill>
                            <a:schemeClr val="tx1"/>
                          </a:solidFill>
                          <a:latin typeface="Arial" panose="020B0604020202020204" pitchFamily="34" charset="0"/>
                          <a:cs typeface="Arial" panose="020B0604020202020204" pitchFamily="34" charset="0"/>
                        </a:rPr>
                        <a:t>ea</a:t>
                      </a:r>
                      <a:r>
                        <a:rPr sz="1100" b="1" dirty="0" err="1">
                          <a:solidFill>
                            <a:schemeClr val="tx1"/>
                          </a:solidFill>
                          <a:latin typeface="Arial" panose="020B0604020202020204" pitchFamily="34" charset="0"/>
                          <a:cs typeface="Arial" panose="020B0604020202020204" pitchFamily="34" charset="0"/>
                        </a:rPr>
                        <a:t>li</a:t>
                      </a:r>
                      <a:r>
                        <a:rPr sz="1100" b="1" spc="-5" dirty="0" err="1">
                          <a:solidFill>
                            <a:schemeClr val="tx1"/>
                          </a:solidFill>
                          <a:latin typeface="Arial" panose="020B0604020202020204" pitchFamily="34" charset="0"/>
                          <a:cs typeface="Arial" panose="020B0604020202020204" pitchFamily="34" charset="0"/>
                        </a:rPr>
                        <a:t>sas</a:t>
                      </a:r>
                      <a:r>
                        <a:rPr sz="1100" b="1" dirty="0" err="1">
                          <a:solidFill>
                            <a:schemeClr val="tx1"/>
                          </a:solidFill>
                          <a:latin typeface="Arial" panose="020B0604020202020204" pitchFamily="34" charset="0"/>
                          <a:cs typeface="Arial" panose="020B0604020202020204" pitchFamily="34" charset="0"/>
                        </a:rPr>
                        <a:t>i</a:t>
                      </a:r>
                      <a:r>
                        <a:rPr sz="1100" b="1" dirty="0">
                          <a:solidFill>
                            <a:schemeClr val="tx1"/>
                          </a:solidFill>
                          <a:latin typeface="Arial" panose="020B0604020202020204" pitchFamily="34" charset="0"/>
                          <a:cs typeface="Arial" panose="020B0604020202020204" pitchFamily="34" charset="0"/>
                        </a:rPr>
                        <a:t> H</a:t>
                      </a:r>
                      <a:r>
                        <a:rPr sz="1100" b="1" spc="-5" dirty="0">
                          <a:solidFill>
                            <a:schemeClr val="tx1"/>
                          </a:solidFill>
                          <a:latin typeface="Arial" panose="020B0604020202020204" pitchFamily="34" charset="0"/>
                          <a:cs typeface="Arial" panose="020B0604020202020204" pitchFamily="34" charset="0"/>
                        </a:rPr>
                        <a:t>as</a:t>
                      </a:r>
                      <a:r>
                        <a:rPr sz="1100" b="1" dirty="0">
                          <a:solidFill>
                            <a:schemeClr val="tx1"/>
                          </a:solidFill>
                          <a:latin typeface="Arial" panose="020B0604020202020204" pitchFamily="34" charset="0"/>
                          <a:cs typeface="Arial" panose="020B0604020202020204" pitchFamily="34" charset="0"/>
                        </a:rPr>
                        <a:t>i</a:t>
                      </a:r>
                      <a:r>
                        <a:rPr lang="en-US" sz="1100" b="1" dirty="0">
                          <a:solidFill>
                            <a:schemeClr val="tx1"/>
                          </a:solidFill>
                          <a:latin typeface="Arial" panose="020B0604020202020204" pitchFamily="34" charset="0"/>
                          <a:cs typeface="Arial" panose="020B0604020202020204" pitchFamily="34" charset="0"/>
                        </a:rPr>
                        <a:t>l PUT II</a:t>
                      </a: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hMerge="1">
                  <a:txBody>
                    <a:bodyPr/>
                    <a:lstStyle/>
                    <a:p>
                      <a:endParaRPr/>
                    </a:p>
                  </a:txBody>
                  <a:tcPr marL="0" marR="0" marT="0" marB="0"/>
                </a:tc>
                <a:tc hMerge="1">
                  <a:txBody>
                    <a:bodyPr/>
                    <a:lstStyle/>
                    <a:p>
                      <a:endParaRPr/>
                    </a:p>
                  </a:txBody>
                  <a:tcPr marL="0" marR="0" marT="0" marB="0"/>
                </a:tc>
                <a:tc gridSpan="3">
                  <a:txBody>
                    <a:bodyPr/>
                    <a:lstStyle/>
                    <a:p>
                      <a:pPr marL="819150" marR="333375" indent="-479425">
                        <a:lnSpc>
                          <a:spcPct val="100000"/>
                        </a:lnSpc>
                      </a:pPr>
                      <a:r>
                        <a:rPr sz="1100" b="1" dirty="0">
                          <a:solidFill>
                            <a:schemeClr val="tx1"/>
                          </a:solidFill>
                          <a:latin typeface="Arial" panose="020B0604020202020204" pitchFamily="34" charset="0"/>
                          <a:cs typeface="Arial" panose="020B0604020202020204" pitchFamily="34" charset="0"/>
                        </a:rPr>
                        <a:t>R</a:t>
                      </a:r>
                      <a:r>
                        <a:rPr sz="1100" b="1" spc="-5" dirty="0">
                          <a:solidFill>
                            <a:schemeClr val="tx1"/>
                          </a:solidFill>
                          <a:latin typeface="Arial" panose="020B0604020202020204" pitchFamily="34" charset="0"/>
                          <a:cs typeface="Arial" panose="020B0604020202020204" pitchFamily="34" charset="0"/>
                        </a:rPr>
                        <a:t>e</a:t>
                      </a:r>
                      <a:r>
                        <a:rPr sz="1100" b="1" dirty="0">
                          <a:solidFill>
                            <a:schemeClr val="tx1"/>
                          </a:solidFill>
                          <a:latin typeface="Arial" panose="020B0604020202020204" pitchFamily="34" charset="0"/>
                          <a:cs typeface="Arial" panose="020B0604020202020204" pitchFamily="34" charset="0"/>
                        </a:rPr>
                        <a:t>n</a:t>
                      </a:r>
                      <a:r>
                        <a:rPr sz="1100" b="1" spc="-5" dirty="0">
                          <a:solidFill>
                            <a:schemeClr val="tx1"/>
                          </a:solidFill>
                          <a:latin typeface="Arial" panose="020B0604020202020204" pitchFamily="34" charset="0"/>
                          <a:cs typeface="Arial" panose="020B0604020202020204" pitchFamily="34" charset="0"/>
                        </a:rPr>
                        <a:t>ca</a:t>
                      </a:r>
                      <a:r>
                        <a:rPr sz="1100" b="1" dirty="0">
                          <a:solidFill>
                            <a:schemeClr val="tx1"/>
                          </a:solidFill>
                          <a:latin typeface="Arial" panose="020B0604020202020204" pitchFamily="34" charset="0"/>
                          <a:cs typeface="Arial" panose="020B0604020202020204" pitchFamily="34" charset="0"/>
                        </a:rPr>
                        <a:t>na</a:t>
                      </a:r>
                      <a:r>
                        <a:rPr sz="1100" b="1" spc="-5" dirty="0">
                          <a:solidFill>
                            <a:schemeClr val="tx1"/>
                          </a:solidFill>
                          <a:latin typeface="Arial" panose="020B0604020202020204" pitchFamily="34" charset="0"/>
                          <a:cs typeface="Arial" panose="020B0604020202020204" pitchFamily="34" charset="0"/>
                        </a:rPr>
                        <a:t> </a:t>
                      </a:r>
                      <a:r>
                        <a:rPr sz="1100" b="1" spc="-5" dirty="0" err="1">
                          <a:solidFill>
                            <a:schemeClr val="tx1"/>
                          </a:solidFill>
                          <a:latin typeface="Arial" panose="020B0604020202020204" pitchFamily="34" charset="0"/>
                          <a:cs typeface="Arial" panose="020B0604020202020204" pitchFamily="34" charset="0"/>
                        </a:rPr>
                        <a:t>Pe</a:t>
                      </a:r>
                      <a:r>
                        <a:rPr sz="1100" b="1" dirty="0" err="1">
                          <a:solidFill>
                            <a:schemeClr val="tx1"/>
                          </a:solidFill>
                          <a:latin typeface="Arial" panose="020B0604020202020204" pitchFamily="34" charset="0"/>
                          <a:cs typeface="Arial" panose="020B0604020202020204" pitchFamily="34" charset="0"/>
                        </a:rPr>
                        <a:t>nggun</a:t>
                      </a:r>
                      <a:r>
                        <a:rPr sz="1100" b="1" spc="-5" dirty="0" err="1">
                          <a:solidFill>
                            <a:schemeClr val="tx1"/>
                          </a:solidFill>
                          <a:latin typeface="Arial" panose="020B0604020202020204" pitchFamily="34" charset="0"/>
                          <a:cs typeface="Arial" panose="020B0604020202020204" pitchFamily="34" charset="0"/>
                        </a:rPr>
                        <a:t>aa</a:t>
                      </a:r>
                      <a:r>
                        <a:rPr sz="1100" b="1" dirty="0" err="1">
                          <a:solidFill>
                            <a:schemeClr val="tx1"/>
                          </a:solidFill>
                          <a:latin typeface="Arial" panose="020B0604020202020204" pitchFamily="34" charset="0"/>
                          <a:cs typeface="Arial" panose="020B0604020202020204" pitchFamily="34" charset="0"/>
                        </a:rPr>
                        <a:t>n</a:t>
                      </a:r>
                      <a:r>
                        <a:rPr sz="1100" b="1" dirty="0">
                          <a:solidFill>
                            <a:schemeClr val="tx1"/>
                          </a:solidFill>
                          <a:latin typeface="Arial" panose="020B0604020202020204" pitchFamily="34" charset="0"/>
                          <a:cs typeface="Arial" panose="020B0604020202020204" pitchFamily="34" charset="0"/>
                        </a:rPr>
                        <a:t> D</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na</a:t>
                      </a: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hMerge="1">
                  <a:txBody>
                    <a:bodyPr/>
                    <a:lstStyle/>
                    <a:p>
                      <a:endParaRPr/>
                    </a:p>
                  </a:txBody>
                  <a:tcPr marL="0" marR="0" marT="0" marB="0"/>
                </a:tc>
                <a:tc hMerge="1">
                  <a:txBody>
                    <a:bodyPr/>
                    <a:lstStyle/>
                    <a:p>
                      <a:endParaRPr/>
                    </a:p>
                  </a:txBody>
                  <a:tcPr marL="0" marR="0" marT="0" marB="0"/>
                </a:tc>
                <a:tc gridSpan="3">
                  <a:txBody>
                    <a:bodyPr/>
                    <a:lstStyle/>
                    <a:p>
                      <a:pPr marL="765810" marR="269240" indent="-488950">
                        <a:lnSpc>
                          <a:spcPct val="100000"/>
                        </a:lnSpc>
                      </a:pPr>
                      <a:r>
                        <a:rPr sz="1100" b="1" dirty="0">
                          <a:solidFill>
                            <a:schemeClr val="tx1"/>
                          </a:solidFill>
                          <a:latin typeface="Arial" panose="020B0604020202020204" pitchFamily="34" charset="0"/>
                          <a:cs typeface="Arial" panose="020B0604020202020204" pitchFamily="34" charset="0"/>
                        </a:rPr>
                        <a:t>R</a:t>
                      </a:r>
                      <a:r>
                        <a:rPr sz="1100" b="1" spc="-5" dirty="0">
                          <a:solidFill>
                            <a:schemeClr val="tx1"/>
                          </a:solidFill>
                          <a:latin typeface="Arial" panose="020B0604020202020204" pitchFamily="34" charset="0"/>
                          <a:cs typeface="Arial" panose="020B0604020202020204" pitchFamily="34" charset="0"/>
                        </a:rPr>
                        <a:t>ea</a:t>
                      </a:r>
                      <a:r>
                        <a:rPr sz="1100" b="1" dirty="0">
                          <a:solidFill>
                            <a:schemeClr val="tx1"/>
                          </a:solidFill>
                          <a:latin typeface="Arial" panose="020B0604020202020204" pitchFamily="34" charset="0"/>
                          <a:cs typeface="Arial" panose="020B0604020202020204" pitchFamily="34" charset="0"/>
                        </a:rPr>
                        <a:t>li</a:t>
                      </a:r>
                      <a:r>
                        <a:rPr sz="1100" b="1" spc="-5" dirty="0">
                          <a:solidFill>
                            <a:schemeClr val="tx1"/>
                          </a:solidFill>
                          <a:latin typeface="Arial" panose="020B0604020202020204" pitchFamily="34" charset="0"/>
                          <a:cs typeface="Arial" panose="020B0604020202020204" pitchFamily="34" charset="0"/>
                        </a:rPr>
                        <a:t>sas</a:t>
                      </a:r>
                      <a:r>
                        <a:rPr sz="1100" b="1" dirty="0">
                          <a:solidFill>
                            <a:schemeClr val="tx1"/>
                          </a:solidFill>
                          <a:latin typeface="Arial" panose="020B0604020202020204" pitchFamily="34" charset="0"/>
                          <a:cs typeface="Arial" panose="020B0604020202020204" pitchFamily="34" charset="0"/>
                        </a:rPr>
                        <a:t>i </a:t>
                      </a:r>
                      <a:r>
                        <a:rPr sz="1100" b="1" spc="-5" dirty="0" err="1">
                          <a:solidFill>
                            <a:schemeClr val="tx1"/>
                          </a:solidFill>
                          <a:latin typeface="Arial" panose="020B0604020202020204" pitchFamily="34" charset="0"/>
                          <a:cs typeface="Arial" panose="020B0604020202020204" pitchFamily="34" charset="0"/>
                        </a:rPr>
                        <a:t>Pe</a:t>
                      </a:r>
                      <a:r>
                        <a:rPr sz="1100" b="1" dirty="0" err="1">
                          <a:solidFill>
                            <a:schemeClr val="tx1"/>
                          </a:solidFill>
                          <a:latin typeface="Arial" panose="020B0604020202020204" pitchFamily="34" charset="0"/>
                          <a:cs typeface="Arial" panose="020B0604020202020204" pitchFamily="34" charset="0"/>
                        </a:rPr>
                        <a:t>nggun</a:t>
                      </a:r>
                      <a:r>
                        <a:rPr sz="1100" b="1" spc="-5" dirty="0" err="1">
                          <a:solidFill>
                            <a:schemeClr val="tx1"/>
                          </a:solidFill>
                          <a:latin typeface="Arial" panose="020B0604020202020204" pitchFamily="34" charset="0"/>
                          <a:cs typeface="Arial" panose="020B0604020202020204" pitchFamily="34" charset="0"/>
                        </a:rPr>
                        <a:t>aa</a:t>
                      </a:r>
                      <a:r>
                        <a:rPr sz="1100" b="1" dirty="0" err="1">
                          <a:solidFill>
                            <a:schemeClr val="tx1"/>
                          </a:solidFill>
                          <a:latin typeface="Arial" panose="020B0604020202020204" pitchFamily="34" charset="0"/>
                          <a:cs typeface="Arial" panose="020B0604020202020204" pitchFamily="34" charset="0"/>
                        </a:rPr>
                        <a:t>n</a:t>
                      </a:r>
                      <a:r>
                        <a:rPr sz="1100" b="1" dirty="0">
                          <a:solidFill>
                            <a:schemeClr val="tx1"/>
                          </a:solidFill>
                          <a:latin typeface="Arial" panose="020B0604020202020204" pitchFamily="34" charset="0"/>
                          <a:cs typeface="Arial" panose="020B0604020202020204" pitchFamily="34" charset="0"/>
                        </a:rPr>
                        <a:t> D</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na</a:t>
                      </a:r>
                      <a:endParaRPr sz="11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hMerge="1">
                  <a:txBody>
                    <a:bodyPr/>
                    <a:lstStyle/>
                    <a:p>
                      <a:endParaRPr/>
                    </a:p>
                  </a:txBody>
                  <a:tcPr marL="0" marR="0" marT="0" marB="0"/>
                </a:tc>
                <a:tc hMerge="1">
                  <a:txBody>
                    <a:bodyPr/>
                    <a:lstStyle/>
                    <a:p>
                      <a:endParaRPr/>
                    </a:p>
                  </a:txBody>
                  <a:tcPr marL="0" marR="0" marT="0" marB="0"/>
                </a:tc>
                <a:tc rowSpan="2">
                  <a:txBody>
                    <a:bodyPr/>
                    <a:lstStyle/>
                    <a:p>
                      <a:pPr marL="7620" indent="-1270" algn="ctr">
                        <a:lnSpc>
                          <a:spcPct val="100800"/>
                        </a:lnSpc>
                      </a:pPr>
                      <a:r>
                        <a:rPr sz="1100" b="1" dirty="0">
                          <a:solidFill>
                            <a:schemeClr val="tx1"/>
                          </a:solidFill>
                          <a:latin typeface="Arial" panose="020B0604020202020204" pitchFamily="34" charset="0"/>
                          <a:cs typeface="Arial" panose="020B0604020202020204" pitchFamily="34" charset="0"/>
                        </a:rPr>
                        <a:t>Si</a:t>
                      </a:r>
                      <a:r>
                        <a:rPr sz="1100" b="1" spc="5" dirty="0">
                          <a:solidFill>
                            <a:schemeClr val="tx1"/>
                          </a:solidFill>
                          <a:latin typeface="Arial" panose="020B0604020202020204" pitchFamily="34" charset="0"/>
                          <a:cs typeface="Arial" panose="020B0604020202020204" pitchFamily="34" charset="0"/>
                        </a:rPr>
                        <a:t>s</a:t>
                      </a:r>
                      <a:r>
                        <a:rPr sz="1100" b="1" dirty="0">
                          <a:solidFill>
                            <a:schemeClr val="tx1"/>
                          </a:solidFill>
                          <a:latin typeface="Arial" panose="020B0604020202020204" pitchFamily="34" charset="0"/>
                          <a:cs typeface="Arial" panose="020B0604020202020204" pitchFamily="34" charset="0"/>
                        </a:rPr>
                        <a:t>a</a:t>
                      </a:r>
                      <a:r>
                        <a:rPr sz="1100" b="1" spc="5" dirty="0">
                          <a:solidFill>
                            <a:schemeClr val="tx1"/>
                          </a:solidFill>
                          <a:latin typeface="Arial" panose="020B0604020202020204" pitchFamily="34" charset="0"/>
                          <a:cs typeface="Arial" panose="020B0604020202020204" pitchFamily="34" charset="0"/>
                        </a:rPr>
                        <a:t> </a:t>
                      </a:r>
                      <a:r>
                        <a:rPr sz="1100" b="1" spc="-5" dirty="0">
                          <a:solidFill>
                            <a:schemeClr val="tx1"/>
                          </a:solidFill>
                          <a:latin typeface="Arial" panose="020B0604020202020204" pitchFamily="34" charset="0"/>
                          <a:cs typeface="Arial" panose="020B0604020202020204" pitchFamily="34" charset="0"/>
                        </a:rPr>
                        <a:t>D</a:t>
                      </a:r>
                      <a:r>
                        <a:rPr sz="1100" b="1" spc="5" dirty="0">
                          <a:solidFill>
                            <a:schemeClr val="tx1"/>
                          </a:solidFill>
                          <a:latin typeface="Arial" panose="020B0604020202020204" pitchFamily="34" charset="0"/>
                          <a:cs typeface="Arial" panose="020B0604020202020204" pitchFamily="34" charset="0"/>
                        </a:rPr>
                        <a:t>a</a:t>
                      </a:r>
                      <a:r>
                        <a:rPr sz="1100" b="1" spc="-5" dirty="0">
                          <a:solidFill>
                            <a:schemeClr val="tx1"/>
                          </a:solidFill>
                          <a:latin typeface="Arial" panose="020B0604020202020204" pitchFamily="34" charset="0"/>
                          <a:cs typeface="Arial" panose="020B0604020202020204" pitchFamily="34" charset="0"/>
                        </a:rPr>
                        <a:t>n</a:t>
                      </a:r>
                      <a:r>
                        <a:rPr sz="1100" b="1" dirty="0">
                          <a:solidFill>
                            <a:schemeClr val="tx1"/>
                          </a:solidFill>
                          <a:latin typeface="Arial" panose="020B0604020202020204" pitchFamily="34" charset="0"/>
                          <a:cs typeface="Arial" panose="020B0604020202020204" pitchFamily="34" charset="0"/>
                        </a:rPr>
                        <a:t>a </a:t>
                      </a:r>
                      <a:r>
                        <a:rPr sz="1100" b="1" spc="-5" dirty="0">
                          <a:solidFill>
                            <a:schemeClr val="tx1"/>
                          </a:solidFill>
                          <a:latin typeface="Arial" panose="020B0604020202020204" pitchFamily="34" charset="0"/>
                          <a:cs typeface="Arial" panose="020B0604020202020204" pitchFamily="34" charset="0"/>
                        </a:rPr>
                        <a:t>H</a:t>
                      </a:r>
                      <a:r>
                        <a:rPr sz="1100" b="1" spc="5" dirty="0">
                          <a:solidFill>
                            <a:schemeClr val="tx1"/>
                          </a:solidFill>
                          <a:latin typeface="Arial" panose="020B0604020202020204" pitchFamily="34" charset="0"/>
                          <a:cs typeface="Arial" panose="020B0604020202020204" pitchFamily="34" charset="0"/>
                        </a:rPr>
                        <a:t>as</a:t>
                      </a:r>
                      <a:r>
                        <a:rPr sz="1100" b="1" dirty="0">
                          <a:solidFill>
                            <a:schemeClr val="tx1"/>
                          </a:solidFill>
                          <a:latin typeface="Arial" panose="020B0604020202020204" pitchFamily="34" charset="0"/>
                          <a:cs typeface="Arial" panose="020B0604020202020204" pitchFamily="34" charset="0"/>
                        </a:rPr>
                        <a:t>il P</a:t>
                      </a:r>
                      <a:r>
                        <a:rPr sz="1100" b="1" spc="5" dirty="0">
                          <a:solidFill>
                            <a:schemeClr val="tx1"/>
                          </a:solidFill>
                          <a:latin typeface="Arial" panose="020B0604020202020204" pitchFamily="34" charset="0"/>
                          <a:cs typeface="Arial" panose="020B0604020202020204" pitchFamily="34" charset="0"/>
                        </a:rPr>
                        <a:t>e</a:t>
                      </a:r>
                      <a:r>
                        <a:rPr sz="1100" b="1" spc="-5" dirty="0">
                          <a:solidFill>
                            <a:schemeClr val="tx1"/>
                          </a:solidFill>
                          <a:latin typeface="Arial" panose="020B0604020202020204" pitchFamily="34" charset="0"/>
                          <a:cs typeface="Arial" panose="020B0604020202020204" pitchFamily="34" charset="0"/>
                        </a:rPr>
                        <a:t>n</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w</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r</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n </a:t>
                      </a:r>
                      <a:r>
                        <a:rPr sz="1100" b="1" spc="-5" dirty="0">
                          <a:solidFill>
                            <a:schemeClr val="tx1"/>
                          </a:solidFill>
                          <a:latin typeface="Arial" panose="020B0604020202020204" pitchFamily="34" charset="0"/>
                          <a:cs typeface="Arial" panose="020B0604020202020204" pitchFamily="34" charset="0"/>
                        </a:rPr>
                        <a:t>U</a:t>
                      </a:r>
                      <a:r>
                        <a:rPr sz="1100" b="1" dirty="0">
                          <a:solidFill>
                            <a:schemeClr val="tx1"/>
                          </a:solidFill>
                          <a:latin typeface="Arial" panose="020B0604020202020204" pitchFamily="34" charset="0"/>
                          <a:cs typeface="Arial" panose="020B0604020202020204" pitchFamily="34" charset="0"/>
                        </a:rPr>
                        <a:t>m</a:t>
                      </a:r>
                      <a:r>
                        <a:rPr sz="1100" b="1" spc="-5" dirty="0">
                          <a:solidFill>
                            <a:schemeClr val="tx1"/>
                          </a:solidFill>
                          <a:latin typeface="Arial" panose="020B0604020202020204" pitchFamily="34" charset="0"/>
                          <a:cs typeface="Arial" panose="020B0604020202020204" pitchFamily="34" charset="0"/>
                        </a:rPr>
                        <a:t>u</a:t>
                      </a:r>
                      <a:r>
                        <a:rPr sz="1100" b="1" dirty="0">
                          <a:solidFill>
                            <a:schemeClr val="tx1"/>
                          </a:solidFill>
                          <a:latin typeface="Arial" panose="020B0604020202020204" pitchFamily="34" charset="0"/>
                          <a:cs typeface="Arial" panose="020B0604020202020204" pitchFamily="34" charset="0"/>
                        </a:rPr>
                        <a:t>m</a:t>
                      </a:r>
                      <a:endParaRPr sz="110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extLst>
                  <a:ext uri="{0D108BD9-81ED-4DB2-BD59-A6C34878D82A}">
                    <a16:rowId xmlns:a16="http://schemas.microsoft.com/office/drawing/2014/main" val="10000"/>
                  </a:ext>
                </a:extLst>
              </a:tr>
              <a:tr h="118602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a:txBody>
                    <a:bodyPr/>
                    <a:lstStyle/>
                    <a:p>
                      <a:pPr marL="27940" marR="20320" indent="-635" algn="ctr">
                        <a:lnSpc>
                          <a:spcPct val="101499"/>
                        </a:lnSpc>
                      </a:pPr>
                      <a:r>
                        <a:rPr sz="1100" b="1" spc="-5" dirty="0">
                          <a:solidFill>
                            <a:schemeClr val="tx1"/>
                          </a:solidFill>
                          <a:latin typeface="Arial" panose="020B0604020202020204" pitchFamily="34" charset="0"/>
                          <a:cs typeface="Arial" panose="020B0604020202020204" pitchFamily="34" charset="0"/>
                        </a:rPr>
                        <a:t>J</a:t>
                      </a:r>
                      <a:r>
                        <a:rPr sz="1100" b="1" dirty="0">
                          <a:solidFill>
                            <a:schemeClr val="tx1"/>
                          </a:solidFill>
                          <a:latin typeface="Arial" panose="020B0604020202020204" pitchFamily="34" charset="0"/>
                          <a:cs typeface="Arial" panose="020B0604020202020204" pitchFamily="34" charset="0"/>
                        </a:rPr>
                        <a:t>u</a:t>
                      </a:r>
                      <a:r>
                        <a:rPr sz="1100" b="1" spc="-5" dirty="0">
                          <a:solidFill>
                            <a:schemeClr val="tx1"/>
                          </a:solidFill>
                          <a:latin typeface="Arial" panose="020B0604020202020204" pitchFamily="34" charset="0"/>
                          <a:cs typeface="Arial" panose="020B0604020202020204" pitchFamily="34" charset="0"/>
                        </a:rPr>
                        <a:t>mlah </a:t>
                      </a:r>
                      <a:r>
                        <a:rPr sz="1100" b="1" dirty="0">
                          <a:solidFill>
                            <a:schemeClr val="tx1"/>
                          </a:solidFill>
                          <a:latin typeface="Arial" panose="020B0604020202020204" pitchFamily="34" charset="0"/>
                          <a:cs typeface="Arial" panose="020B0604020202020204" pitchFamily="34" charset="0"/>
                        </a:rPr>
                        <a:t>H</a:t>
                      </a:r>
                      <a:r>
                        <a:rPr sz="1100" b="1" spc="-5" dirty="0">
                          <a:solidFill>
                            <a:schemeClr val="tx1"/>
                          </a:solidFill>
                          <a:latin typeface="Arial" panose="020B0604020202020204" pitchFamily="34" charset="0"/>
                          <a:cs typeface="Arial" panose="020B0604020202020204" pitchFamily="34" charset="0"/>
                        </a:rPr>
                        <a:t>as</a:t>
                      </a:r>
                      <a:r>
                        <a:rPr sz="1100" b="1" dirty="0">
                          <a:solidFill>
                            <a:schemeClr val="tx1"/>
                          </a:solidFill>
                          <a:latin typeface="Arial" panose="020B0604020202020204" pitchFamily="34" charset="0"/>
                          <a:cs typeface="Arial" panose="020B0604020202020204" pitchFamily="34" charset="0"/>
                        </a:rPr>
                        <a:t>il </a:t>
                      </a:r>
                      <a:r>
                        <a:rPr sz="1100" b="1" spc="-5" dirty="0">
                          <a:solidFill>
                            <a:schemeClr val="tx1"/>
                          </a:solidFill>
                          <a:latin typeface="Arial" panose="020B0604020202020204" pitchFamily="34" charset="0"/>
                          <a:cs typeface="Arial" panose="020B0604020202020204" pitchFamily="34" charset="0"/>
                        </a:rPr>
                        <a:t>Penawaran </a:t>
                      </a:r>
                      <a:r>
                        <a:rPr sz="1100" b="1" dirty="0">
                          <a:solidFill>
                            <a:schemeClr val="tx1"/>
                          </a:solidFill>
                          <a:latin typeface="Arial" panose="020B0604020202020204" pitchFamily="34" charset="0"/>
                          <a:cs typeface="Arial" panose="020B0604020202020204" pitchFamily="34" charset="0"/>
                        </a:rPr>
                        <a:t>Umum</a:t>
                      </a:r>
                      <a:endParaRPr sz="110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marL="21590" marR="13970" algn="ctr">
                        <a:lnSpc>
                          <a:spcPct val="102200"/>
                        </a:lnSpc>
                      </a:pPr>
                      <a:r>
                        <a:rPr sz="1100" b="1" dirty="0">
                          <a:solidFill>
                            <a:schemeClr val="tx1"/>
                          </a:solidFill>
                          <a:latin typeface="Arial" panose="020B0604020202020204" pitchFamily="34" charset="0"/>
                          <a:cs typeface="Arial" panose="020B0604020202020204" pitchFamily="34" charset="0"/>
                        </a:rPr>
                        <a:t>Bi</a:t>
                      </a:r>
                      <a:r>
                        <a:rPr sz="1100" b="1" spc="-5" dirty="0">
                          <a:solidFill>
                            <a:schemeClr val="tx1"/>
                          </a:solidFill>
                          <a:latin typeface="Arial" panose="020B0604020202020204" pitchFamily="34" charset="0"/>
                          <a:cs typeface="Arial" panose="020B0604020202020204" pitchFamily="34" charset="0"/>
                        </a:rPr>
                        <a:t>ay</a:t>
                      </a:r>
                      <a:r>
                        <a:rPr sz="1100" b="1" dirty="0">
                          <a:solidFill>
                            <a:schemeClr val="tx1"/>
                          </a:solidFill>
                          <a:latin typeface="Arial" panose="020B0604020202020204" pitchFamily="34" charset="0"/>
                          <a:cs typeface="Arial" panose="020B0604020202020204" pitchFamily="34" charset="0"/>
                        </a:rPr>
                        <a:t>a </a:t>
                      </a:r>
                      <a:r>
                        <a:rPr sz="1100" b="1" spc="-5" dirty="0">
                          <a:solidFill>
                            <a:schemeClr val="tx1"/>
                          </a:solidFill>
                          <a:latin typeface="Arial" panose="020B0604020202020204" pitchFamily="34" charset="0"/>
                          <a:cs typeface="Arial" panose="020B0604020202020204" pitchFamily="34" charset="0"/>
                        </a:rPr>
                        <a:t>Penawaran </a:t>
                      </a:r>
                      <a:r>
                        <a:rPr sz="1100" b="1" dirty="0">
                          <a:solidFill>
                            <a:schemeClr val="tx1"/>
                          </a:solidFill>
                          <a:latin typeface="Arial" panose="020B0604020202020204" pitchFamily="34" charset="0"/>
                          <a:cs typeface="Arial" panose="020B0604020202020204" pitchFamily="34" charset="0"/>
                        </a:rPr>
                        <a:t>Umum</a:t>
                      </a:r>
                      <a:endParaRPr sz="110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marL="84455" marR="76835" indent="41275">
                        <a:lnSpc>
                          <a:spcPct val="102200"/>
                        </a:lnSpc>
                      </a:pPr>
                      <a:r>
                        <a:rPr sz="1100" b="1" dirty="0">
                          <a:solidFill>
                            <a:schemeClr val="tx1"/>
                          </a:solidFill>
                          <a:latin typeface="Arial" panose="020B0604020202020204" pitchFamily="34" charset="0"/>
                          <a:cs typeface="Arial" panose="020B0604020202020204" pitchFamily="34" charset="0"/>
                        </a:rPr>
                        <a:t>H</a:t>
                      </a:r>
                      <a:r>
                        <a:rPr sz="1100" b="1" spc="-5" dirty="0">
                          <a:solidFill>
                            <a:schemeClr val="tx1"/>
                          </a:solidFill>
                          <a:latin typeface="Arial" panose="020B0604020202020204" pitchFamily="34" charset="0"/>
                          <a:cs typeface="Arial" panose="020B0604020202020204" pitchFamily="34" charset="0"/>
                        </a:rPr>
                        <a:t>as</a:t>
                      </a:r>
                      <a:r>
                        <a:rPr sz="1100" b="1" dirty="0">
                          <a:solidFill>
                            <a:schemeClr val="tx1"/>
                          </a:solidFill>
                          <a:latin typeface="Arial" panose="020B0604020202020204" pitchFamily="34" charset="0"/>
                          <a:cs typeface="Arial" panose="020B0604020202020204" pitchFamily="34" charset="0"/>
                        </a:rPr>
                        <a:t>il B</a:t>
                      </a:r>
                      <a:r>
                        <a:rPr sz="1100" b="1" spc="-5" dirty="0">
                          <a:solidFill>
                            <a:schemeClr val="tx1"/>
                          </a:solidFill>
                          <a:latin typeface="Arial" panose="020B0604020202020204" pitchFamily="34" charset="0"/>
                          <a:cs typeface="Arial" panose="020B0604020202020204" pitchFamily="34" charset="0"/>
                        </a:rPr>
                        <a:t>e</a:t>
                      </a:r>
                      <a:r>
                        <a:rPr sz="1100" b="1" dirty="0">
                          <a:solidFill>
                            <a:schemeClr val="tx1"/>
                          </a:solidFill>
                          <a:latin typeface="Arial" panose="020B0604020202020204" pitchFamily="34" charset="0"/>
                          <a:cs typeface="Arial" panose="020B0604020202020204" pitchFamily="34" charset="0"/>
                        </a:rPr>
                        <a:t>r</a:t>
                      </a:r>
                      <a:r>
                        <a:rPr sz="1100" b="1" spc="-5" dirty="0">
                          <a:solidFill>
                            <a:schemeClr val="tx1"/>
                          </a:solidFill>
                          <a:latin typeface="Arial" panose="020B0604020202020204" pitchFamily="34" charset="0"/>
                          <a:cs typeface="Arial" panose="020B0604020202020204" pitchFamily="34" charset="0"/>
                        </a:rPr>
                        <a:t>s</a:t>
                      </a:r>
                      <a:r>
                        <a:rPr sz="1100" b="1" dirty="0">
                          <a:solidFill>
                            <a:schemeClr val="tx1"/>
                          </a:solidFill>
                          <a:latin typeface="Arial" panose="020B0604020202020204" pitchFamily="34" charset="0"/>
                          <a:cs typeface="Arial" panose="020B0604020202020204" pitchFamily="34" charset="0"/>
                        </a:rPr>
                        <a:t>ih</a:t>
                      </a:r>
                      <a:endParaRPr sz="110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algn="ctr" fontAlgn="t"/>
                      <a:r>
                        <a:rPr lang="en-ID" sz="1100" b="1" i="0" u="none" strike="noStrike" dirty="0" err="1">
                          <a:solidFill>
                            <a:schemeClr val="tx1"/>
                          </a:solidFill>
                          <a:effectLst/>
                          <a:latin typeface="Arial" panose="020B0604020202020204" pitchFamily="34" charset="0"/>
                          <a:cs typeface="Arial" panose="020B0604020202020204" pitchFamily="34" charset="0"/>
                        </a:rPr>
                        <a:t>Pembelian</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saham</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dengan</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mekanisme</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Inbreng</a:t>
                      </a:r>
                      <a:r>
                        <a:rPr lang="en-ID" sz="1100" b="1" i="0" u="none" strike="noStrike" dirty="0">
                          <a:solidFill>
                            <a:schemeClr val="tx1"/>
                          </a:solidFill>
                          <a:effectLst/>
                          <a:latin typeface="Arial" panose="020B0604020202020204" pitchFamily="34" charset="0"/>
                          <a:cs typeface="Arial" panose="020B0604020202020204" pitchFamily="34" charset="0"/>
                        </a:rPr>
                        <a:t> dan </a:t>
                      </a:r>
                      <a:r>
                        <a:rPr lang="en-ID" sz="1100" b="1" i="0" u="none" strike="noStrike" dirty="0" err="1">
                          <a:solidFill>
                            <a:schemeClr val="tx1"/>
                          </a:solidFill>
                          <a:effectLst/>
                          <a:latin typeface="Arial" panose="020B0604020202020204" pitchFamily="34" charset="0"/>
                          <a:cs typeface="Arial" panose="020B0604020202020204" pitchFamily="34" charset="0"/>
                        </a:rPr>
                        <a:t>pembelian</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Piutang</a:t>
                      </a:r>
                      <a:r>
                        <a:rPr lang="en-ID" sz="1100" b="1" i="0" u="none" strike="noStrike" dirty="0">
                          <a:solidFill>
                            <a:schemeClr val="tx1"/>
                          </a:solidFill>
                          <a:effectLst/>
                          <a:latin typeface="Arial" panose="020B0604020202020204" pitchFamily="34" charset="0"/>
                          <a:cs typeface="Arial" panose="020B0604020202020204" pitchFamily="34" charset="0"/>
                        </a:rPr>
                        <a:t> PAC</a:t>
                      </a:r>
                    </a:p>
                  </a:txBody>
                  <a:tcPr marL="9525" marR="9525" marT="952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algn="ctr" fontAlgn="t"/>
                      <a:r>
                        <a:rPr lang="en-ID" sz="1100" b="1" i="0" u="none" strike="noStrike" dirty="0" err="1">
                          <a:solidFill>
                            <a:schemeClr val="tx1"/>
                          </a:solidFill>
                          <a:effectLst/>
                          <a:latin typeface="Arial" panose="020B0604020202020204" pitchFamily="34" charset="0"/>
                          <a:cs typeface="Arial" panose="020B0604020202020204" pitchFamily="34" charset="0"/>
                        </a:rPr>
                        <a:t>Tambahan</a:t>
                      </a:r>
                      <a:r>
                        <a:rPr lang="en-ID" sz="1100" b="1" i="0" u="none" strike="noStrike" dirty="0">
                          <a:solidFill>
                            <a:schemeClr val="tx1"/>
                          </a:solidFill>
                          <a:effectLst/>
                          <a:latin typeface="Arial" panose="020B0604020202020204" pitchFamily="34" charset="0"/>
                          <a:cs typeface="Arial" panose="020B0604020202020204" pitchFamily="34" charset="0"/>
                        </a:rPr>
                        <a:t> </a:t>
                      </a:r>
                      <a:br>
                        <a:rPr lang="en-ID" sz="1100" b="1" i="0" u="none" strike="noStrike" dirty="0">
                          <a:solidFill>
                            <a:schemeClr val="tx1"/>
                          </a:solidFill>
                          <a:effectLst/>
                          <a:latin typeface="Arial" panose="020B0604020202020204" pitchFamily="34" charset="0"/>
                          <a:cs typeface="Arial" panose="020B0604020202020204" pitchFamily="34" charset="0"/>
                        </a:rPr>
                      </a:br>
                      <a:r>
                        <a:rPr lang="en-ID" sz="1100" b="1" i="0" u="none" strike="noStrike" dirty="0">
                          <a:solidFill>
                            <a:schemeClr val="tx1"/>
                          </a:solidFill>
                          <a:effectLst/>
                          <a:latin typeface="Arial" panose="020B0604020202020204" pitchFamily="34" charset="0"/>
                          <a:cs typeface="Arial" panose="020B0604020202020204" pitchFamily="34" charset="0"/>
                        </a:rPr>
                        <a:t>Modal </a:t>
                      </a:r>
                      <a:r>
                        <a:rPr lang="en-ID" sz="1100" b="1" i="0" u="none" strike="noStrike" dirty="0" err="1">
                          <a:solidFill>
                            <a:schemeClr val="tx1"/>
                          </a:solidFill>
                          <a:effectLst/>
                          <a:latin typeface="Arial" panose="020B0604020202020204" pitchFamily="34" charset="0"/>
                          <a:cs typeface="Arial" panose="020B0604020202020204" pitchFamily="34" charset="0"/>
                        </a:rPr>
                        <a:t>Kerja</a:t>
                      </a:r>
                      <a:endParaRPr lang="en-ID"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marL="92710">
                        <a:lnSpc>
                          <a:spcPct val="100000"/>
                        </a:lnSpc>
                      </a:pPr>
                      <a:endParaRPr lang="en-US" sz="1100" b="1" dirty="0">
                        <a:solidFill>
                          <a:schemeClr val="tx1"/>
                        </a:solidFill>
                        <a:latin typeface="Arial" panose="020B0604020202020204" pitchFamily="34" charset="0"/>
                        <a:cs typeface="Arial" panose="020B0604020202020204" pitchFamily="34" charset="0"/>
                      </a:endParaRPr>
                    </a:p>
                    <a:p>
                      <a:pPr marL="92710" algn="ctr">
                        <a:lnSpc>
                          <a:spcPct val="100000"/>
                        </a:lnSpc>
                      </a:pPr>
                      <a:r>
                        <a:rPr sz="1100" b="1" dirty="0">
                          <a:solidFill>
                            <a:schemeClr val="tx1"/>
                          </a:solidFill>
                          <a:latin typeface="Arial" panose="020B0604020202020204" pitchFamily="34" charset="0"/>
                          <a:cs typeface="Arial" panose="020B0604020202020204" pitchFamily="34" charset="0"/>
                        </a:rPr>
                        <a:t>Tot</a:t>
                      </a:r>
                      <a:r>
                        <a:rPr sz="1100" b="1" spc="-5" dirty="0">
                          <a:solidFill>
                            <a:schemeClr val="tx1"/>
                          </a:solidFill>
                          <a:latin typeface="Arial" panose="020B0604020202020204" pitchFamily="34" charset="0"/>
                          <a:cs typeface="Arial" panose="020B0604020202020204" pitchFamily="34" charset="0"/>
                        </a:rPr>
                        <a:t>a</a:t>
                      </a:r>
                      <a:r>
                        <a:rPr sz="1100" b="1" dirty="0">
                          <a:solidFill>
                            <a:schemeClr val="tx1"/>
                          </a:solidFill>
                          <a:latin typeface="Arial" panose="020B0604020202020204" pitchFamily="34" charset="0"/>
                          <a:cs typeface="Arial" panose="020B0604020202020204" pitchFamily="34" charset="0"/>
                        </a:rPr>
                        <a:t>l</a:t>
                      </a:r>
                      <a:endParaRPr sz="11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algn="ctr" fontAlgn="t"/>
                      <a:r>
                        <a:rPr lang="en-ID" sz="1100" b="1" i="0" u="none" strike="noStrike" dirty="0" err="1">
                          <a:solidFill>
                            <a:schemeClr val="tx1"/>
                          </a:solidFill>
                          <a:effectLst/>
                          <a:latin typeface="Arial" panose="020B0604020202020204" pitchFamily="34" charset="0"/>
                          <a:cs typeface="Arial" panose="020B0604020202020204" pitchFamily="34" charset="0"/>
                        </a:rPr>
                        <a:t>Pembelian</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saham</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dengan</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mekanisme</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Inbreng</a:t>
                      </a:r>
                      <a:r>
                        <a:rPr lang="en-ID" sz="1100" b="1" i="0" u="none" strike="noStrike" dirty="0">
                          <a:solidFill>
                            <a:schemeClr val="tx1"/>
                          </a:solidFill>
                          <a:effectLst/>
                          <a:latin typeface="Arial" panose="020B0604020202020204" pitchFamily="34" charset="0"/>
                          <a:cs typeface="Arial" panose="020B0604020202020204" pitchFamily="34" charset="0"/>
                        </a:rPr>
                        <a:t> dan </a:t>
                      </a:r>
                      <a:r>
                        <a:rPr lang="en-ID" sz="1100" b="1" i="0" u="none" strike="noStrike" dirty="0" err="1">
                          <a:solidFill>
                            <a:schemeClr val="tx1"/>
                          </a:solidFill>
                          <a:effectLst/>
                          <a:latin typeface="Arial" panose="020B0604020202020204" pitchFamily="34" charset="0"/>
                          <a:cs typeface="Arial" panose="020B0604020202020204" pitchFamily="34" charset="0"/>
                        </a:rPr>
                        <a:t>pembelian</a:t>
                      </a:r>
                      <a:r>
                        <a:rPr lang="en-ID" sz="1100" b="1" i="0" u="none" strike="noStrike" dirty="0">
                          <a:solidFill>
                            <a:schemeClr val="tx1"/>
                          </a:solidFill>
                          <a:effectLst/>
                          <a:latin typeface="Arial" panose="020B0604020202020204" pitchFamily="34" charset="0"/>
                          <a:cs typeface="Arial" panose="020B0604020202020204" pitchFamily="34" charset="0"/>
                        </a:rPr>
                        <a:t> </a:t>
                      </a:r>
                      <a:r>
                        <a:rPr lang="en-ID" sz="1100" b="1" i="0" u="none" strike="noStrike" dirty="0" err="1">
                          <a:solidFill>
                            <a:schemeClr val="tx1"/>
                          </a:solidFill>
                          <a:effectLst/>
                          <a:latin typeface="Arial" panose="020B0604020202020204" pitchFamily="34" charset="0"/>
                          <a:cs typeface="Arial" panose="020B0604020202020204" pitchFamily="34" charset="0"/>
                        </a:rPr>
                        <a:t>Piutang</a:t>
                      </a:r>
                      <a:r>
                        <a:rPr lang="en-ID" sz="1100" b="1" i="0" u="none" strike="noStrike" dirty="0">
                          <a:solidFill>
                            <a:schemeClr val="tx1"/>
                          </a:solidFill>
                          <a:effectLst/>
                          <a:latin typeface="Arial" panose="020B0604020202020204" pitchFamily="34" charset="0"/>
                          <a:cs typeface="Arial" panose="020B0604020202020204" pitchFamily="34" charset="0"/>
                        </a:rPr>
                        <a:t> PAC</a:t>
                      </a:r>
                    </a:p>
                  </a:txBody>
                  <a:tcPr marL="9525" marR="9525" marT="952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6D6"/>
                    </a:solidFill>
                  </a:tcPr>
                </a:tc>
                <a:tc>
                  <a:txBody>
                    <a:bodyPr/>
                    <a:lstStyle/>
                    <a:p>
                      <a:pPr algn="ctr">
                        <a:lnSpc>
                          <a:spcPct val="100000"/>
                        </a:lnSpc>
                      </a:pPr>
                      <a:r>
                        <a:rPr lang="en-ID" sz="1100" b="1" i="0" u="none" strike="noStrike" dirty="0" err="1">
                          <a:solidFill>
                            <a:schemeClr val="tx1"/>
                          </a:solidFill>
                          <a:effectLst/>
                          <a:latin typeface="Arial" panose="020B0604020202020204" pitchFamily="34" charset="0"/>
                          <a:cs typeface="Arial" panose="020B0604020202020204" pitchFamily="34" charset="0"/>
                        </a:rPr>
                        <a:t>Tambahan</a:t>
                      </a:r>
                      <a:r>
                        <a:rPr lang="en-ID" sz="1100" b="1" i="0" u="none" strike="noStrike" dirty="0">
                          <a:solidFill>
                            <a:schemeClr val="tx1"/>
                          </a:solidFill>
                          <a:effectLst/>
                          <a:latin typeface="Arial" panose="020B0604020202020204" pitchFamily="34" charset="0"/>
                          <a:cs typeface="Arial" panose="020B0604020202020204" pitchFamily="34" charset="0"/>
                        </a:rPr>
                        <a:t> </a:t>
                      </a:r>
                      <a:br>
                        <a:rPr lang="en-ID" sz="1100" b="1" i="0" u="none" strike="noStrike" dirty="0">
                          <a:solidFill>
                            <a:schemeClr val="tx1"/>
                          </a:solidFill>
                          <a:effectLst/>
                          <a:latin typeface="Arial" panose="020B0604020202020204" pitchFamily="34" charset="0"/>
                          <a:cs typeface="Arial" panose="020B0604020202020204" pitchFamily="34" charset="0"/>
                        </a:rPr>
                      </a:br>
                      <a:r>
                        <a:rPr lang="en-ID" sz="1100" b="1" i="0" u="none" strike="noStrike" dirty="0">
                          <a:solidFill>
                            <a:schemeClr val="tx1"/>
                          </a:solidFill>
                          <a:effectLst/>
                          <a:latin typeface="Arial" panose="020B0604020202020204" pitchFamily="34" charset="0"/>
                          <a:cs typeface="Arial" panose="020B0604020202020204" pitchFamily="34" charset="0"/>
                        </a:rPr>
                        <a:t>Modal </a:t>
                      </a:r>
                      <a:r>
                        <a:rPr lang="en-ID" sz="1100" b="1" i="0" u="none" strike="noStrike" dirty="0" err="1">
                          <a:solidFill>
                            <a:schemeClr val="tx1"/>
                          </a:solidFill>
                          <a:effectLst/>
                          <a:latin typeface="Arial" panose="020B0604020202020204" pitchFamily="34" charset="0"/>
                          <a:cs typeface="Arial" panose="020B0604020202020204" pitchFamily="34" charset="0"/>
                        </a:rPr>
                        <a:t>Kerja</a:t>
                      </a:r>
                      <a:endParaRPr lang="en-ID" sz="11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6D6D6"/>
                    </a:solidFill>
                  </a:tcPr>
                </a:tc>
                <a:tc>
                  <a:txBody>
                    <a:bodyPr/>
                    <a:lstStyle/>
                    <a:p>
                      <a:pPr marL="92710" algn="ctr">
                        <a:lnSpc>
                          <a:spcPct val="100000"/>
                        </a:lnSpc>
                      </a:pPr>
                      <a:endParaRPr lang="en-ID" sz="1100" b="1" dirty="0">
                        <a:solidFill>
                          <a:schemeClr val="tx1"/>
                        </a:solidFill>
                        <a:latin typeface="Arial" panose="020B0604020202020204" pitchFamily="34" charset="0"/>
                        <a:cs typeface="Arial" panose="020B0604020202020204" pitchFamily="34" charset="0"/>
                      </a:endParaRPr>
                    </a:p>
                    <a:p>
                      <a:pPr marL="92710" algn="ctr">
                        <a:lnSpc>
                          <a:spcPct val="100000"/>
                        </a:lnSpc>
                      </a:pPr>
                      <a:r>
                        <a:rPr lang="en-ID" sz="1100" b="1" dirty="0">
                          <a:solidFill>
                            <a:schemeClr val="tx1"/>
                          </a:solidFill>
                          <a:latin typeface="Arial" panose="020B0604020202020204" pitchFamily="34" charset="0"/>
                          <a:cs typeface="Arial" panose="020B0604020202020204" pitchFamily="34" charset="0"/>
                        </a:rPr>
                        <a:t>Tot</a:t>
                      </a:r>
                      <a:r>
                        <a:rPr lang="en-ID" sz="1100" b="1" spc="-5" dirty="0">
                          <a:solidFill>
                            <a:schemeClr val="tx1"/>
                          </a:solidFill>
                          <a:latin typeface="Arial" panose="020B0604020202020204" pitchFamily="34" charset="0"/>
                          <a:cs typeface="Arial" panose="020B0604020202020204" pitchFamily="34" charset="0"/>
                        </a:rPr>
                        <a:t>a</a:t>
                      </a:r>
                      <a:r>
                        <a:rPr lang="en-ID" sz="1100" b="1" dirty="0">
                          <a:solidFill>
                            <a:schemeClr val="tx1"/>
                          </a:solidFill>
                          <a:latin typeface="Arial" panose="020B0604020202020204" pitchFamily="34" charset="0"/>
                          <a:cs typeface="Arial" panose="020B0604020202020204" pitchFamily="34" charset="0"/>
                        </a:rPr>
                        <a:t>l</a:t>
                      </a:r>
                      <a:endParaRPr lang="en-ID"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D6D6"/>
                    </a:solidFill>
                  </a:tcPr>
                </a:tc>
                <a:extLst>
                  <a:ext uri="{0D108BD9-81ED-4DB2-BD59-A6C34878D82A}">
                    <a16:rowId xmlns:a16="http://schemas.microsoft.com/office/drawing/2014/main" val="10001"/>
                  </a:ext>
                </a:extLst>
              </a:tr>
              <a:tr h="634848">
                <a:tc>
                  <a:txBody>
                    <a:bodyPr/>
                    <a:lstStyle/>
                    <a:p>
                      <a:pPr algn="ctr">
                        <a:lnSpc>
                          <a:spcPct val="100000"/>
                        </a:lnSpc>
                      </a:pPr>
                      <a:r>
                        <a:rPr sz="1100" dirty="0">
                          <a:solidFill>
                            <a:schemeClr val="tx1"/>
                          </a:solidFill>
                          <a:latin typeface="Arial" panose="020B0604020202020204" pitchFamily="34" charset="0"/>
                          <a:cs typeface="Arial" panose="020B0604020202020204" pitchFamily="34" charset="0"/>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marR="1905" indent="31750">
                        <a:lnSpc>
                          <a:spcPct val="102200"/>
                        </a:lnSpc>
                      </a:pPr>
                      <a:r>
                        <a:rPr sz="1100" spc="-5" dirty="0">
                          <a:solidFill>
                            <a:schemeClr val="tx1"/>
                          </a:solidFill>
                          <a:latin typeface="Arial" panose="020B0604020202020204" pitchFamily="34" charset="0"/>
                          <a:cs typeface="Arial" panose="020B0604020202020204" pitchFamily="34" charset="0"/>
                        </a:rPr>
                        <a:t>P</a:t>
                      </a:r>
                      <a:r>
                        <a:rPr lang="en-US" sz="1100" spc="-5" dirty="0">
                          <a:solidFill>
                            <a:schemeClr val="tx1"/>
                          </a:solidFill>
                          <a:latin typeface="Arial" panose="020B0604020202020204" pitchFamily="34" charset="0"/>
                          <a:cs typeface="Arial" panose="020B0604020202020204" pitchFamily="34" charset="0"/>
                        </a:rPr>
                        <a:t>MHMETD (PUT II)</a:t>
                      </a:r>
                    </a:p>
                    <a:p>
                      <a:pPr marL="8890" marR="1905" indent="31750">
                        <a:lnSpc>
                          <a:spcPct val="102200"/>
                        </a:lnSpc>
                      </a:pP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065">
                        <a:lnSpc>
                          <a:spcPct val="100000"/>
                        </a:lnSpc>
                      </a:pPr>
                      <a:r>
                        <a:rPr lang="en-US" sz="1100" spc="-5" dirty="0">
                          <a:solidFill>
                            <a:schemeClr val="tx1"/>
                          </a:solidFill>
                          <a:latin typeface="Arial" panose="020B0604020202020204" pitchFamily="34" charset="0"/>
                          <a:cs typeface="Arial" panose="020B0604020202020204" pitchFamily="34" charset="0"/>
                        </a:rPr>
                        <a:t>14 Jan’21</a:t>
                      </a:r>
                      <a:endParaRPr sz="1100" dirty="0">
                        <a:solidFill>
                          <a:schemeClr val="tx1"/>
                        </a:solidFill>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r" fontAlgn="t"/>
                      <a:r>
                        <a:rPr lang="en-ID" sz="1100" b="0" i="0" u="none" strike="noStrike" dirty="0">
                          <a:solidFill>
                            <a:schemeClr val="tx1"/>
                          </a:solidFill>
                          <a:effectLst/>
                          <a:latin typeface="Arial" panose="020B0604020202020204" pitchFamily="34" charset="0"/>
                          <a:cs typeface="Arial" panose="020B0604020202020204" pitchFamily="34" charset="0"/>
                        </a:rPr>
                        <a:t>93.918.402</a:t>
                      </a:r>
                    </a:p>
                  </a:txBody>
                  <a:tcPr marL="9525" marR="9525" marT="952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fontAlgn="t"/>
                      <a:r>
                        <a:rPr lang="en-ID" sz="1100" b="0" i="0" u="none" strike="noStrike" dirty="0">
                          <a:solidFill>
                            <a:schemeClr val="tx1"/>
                          </a:solidFill>
                          <a:effectLst/>
                          <a:latin typeface="Arial" panose="020B0604020202020204" pitchFamily="34" charset="0"/>
                          <a:cs typeface="Arial" panose="020B0604020202020204" pitchFamily="34" charset="0"/>
                        </a:rPr>
                        <a:t>    2.451.339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fontAlgn="t"/>
                      <a:r>
                        <a:rPr lang="en-ID" sz="1100" b="0" i="0" u="none" strike="noStrike" dirty="0">
                          <a:solidFill>
                            <a:schemeClr val="tx1"/>
                          </a:solidFill>
                          <a:effectLst/>
                          <a:latin typeface="Arial" panose="020B0604020202020204" pitchFamily="34" charset="0"/>
                          <a:cs typeface="Arial" panose="020B0604020202020204" pitchFamily="34" charset="0"/>
                        </a:rPr>
                        <a:t>   91.467.063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fontAlgn="t"/>
                      <a:r>
                        <a:rPr lang="en-ID" sz="1100" b="0" i="0" u="none" strike="noStrike" dirty="0">
                          <a:solidFill>
                            <a:schemeClr val="tx1"/>
                          </a:solidFill>
                          <a:effectLst/>
                          <a:latin typeface="Arial" panose="020B0604020202020204" pitchFamily="34" charset="0"/>
                          <a:cs typeface="Arial" panose="020B0604020202020204" pitchFamily="34" charset="0"/>
                        </a:rPr>
                        <a:t>     85.000.000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r" fontAlgn="t"/>
                      <a:r>
                        <a:rPr lang="en-ID" sz="1100" b="0" i="0" u="none" strike="noStrike" dirty="0">
                          <a:solidFill>
                            <a:schemeClr val="tx1"/>
                          </a:solidFill>
                          <a:effectLst/>
                          <a:latin typeface="Arial" panose="020B0604020202020204" pitchFamily="34" charset="0"/>
                          <a:cs typeface="Arial" panose="020B0604020202020204" pitchFamily="34" charset="0"/>
                        </a:rPr>
                        <a:t>         6.467.063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r" fontAlgn="t"/>
                      <a:r>
                        <a:rPr lang="en-ID" sz="1100" b="0" i="0" u="none" strike="noStrike" dirty="0">
                          <a:solidFill>
                            <a:schemeClr val="tx1"/>
                          </a:solidFill>
                          <a:effectLst/>
                          <a:latin typeface="Arial" panose="020B0604020202020204" pitchFamily="34" charset="0"/>
                          <a:cs typeface="Arial" panose="020B0604020202020204" pitchFamily="34" charset="0"/>
                        </a:rPr>
                        <a:t>     91.467.063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r" fontAlgn="t"/>
                      <a:r>
                        <a:rPr lang="en-ID" sz="1100" b="0" i="0" u="none" strike="noStrike" dirty="0">
                          <a:solidFill>
                            <a:schemeClr val="tx1"/>
                          </a:solidFill>
                          <a:effectLst/>
                          <a:latin typeface="Arial" panose="020B0604020202020204" pitchFamily="34" charset="0"/>
                          <a:cs typeface="Arial" panose="020B0604020202020204" pitchFamily="34" charset="0"/>
                        </a:rPr>
                        <a:t>      85.000.000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ctr" fontAlgn="t"/>
                      <a:r>
                        <a:rPr lang="en-ID" sz="1100" b="0" i="0" u="none" strike="noStrike" dirty="0">
                          <a:solidFill>
                            <a:schemeClr val="tx1"/>
                          </a:solidFill>
                          <a:effectLst/>
                          <a:latin typeface="Arial" panose="020B0604020202020204" pitchFamily="34" charset="0"/>
                          <a:cs typeface="Arial" panose="020B0604020202020204" pitchFamily="34" charset="0"/>
                        </a:rPr>
                        <a:t> 0</a:t>
                      </a:r>
                    </a:p>
                  </a:txBody>
                  <a:tcPr marL="9525" marR="9525" marT="9525"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155">
                        <a:lnSpc>
                          <a:spcPct val="100000"/>
                        </a:lnSpc>
                      </a:pPr>
                      <a:r>
                        <a:rPr lang="en-ID" sz="1100" b="0" i="0" u="none" strike="noStrike" dirty="0">
                          <a:solidFill>
                            <a:schemeClr val="tx1"/>
                          </a:solidFill>
                          <a:effectLst/>
                          <a:latin typeface="Arial" panose="020B0604020202020204" pitchFamily="34" charset="0"/>
                          <a:cs typeface="Arial" panose="020B0604020202020204" pitchFamily="34" charset="0"/>
                        </a:rPr>
                        <a:t> 85.000.000</a:t>
                      </a:r>
                      <a:endParaRPr sz="11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fontAlgn="t"/>
                      <a:r>
                        <a:rPr lang="en-ID" sz="1100" b="0" i="0" u="none" strike="noStrike" dirty="0">
                          <a:solidFill>
                            <a:schemeClr val="tx1"/>
                          </a:solidFill>
                          <a:effectLst/>
                          <a:latin typeface="Arial" panose="020B0604020202020204" pitchFamily="34" charset="0"/>
                          <a:cs typeface="Arial" panose="020B0604020202020204" pitchFamily="34" charset="0"/>
                        </a:rPr>
                        <a:t>6.467.063</a:t>
                      </a:r>
                      <a:endParaRPr lang="en-ID" sz="1100" b="0" i="0" u="none" strike="noStrike" dirty="0">
                        <a:solidFill>
                          <a:schemeClr val="tx1"/>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7" name="object 6">
            <a:extLst>
              <a:ext uri="{FF2B5EF4-FFF2-40B4-BE49-F238E27FC236}">
                <a16:creationId xmlns:a16="http://schemas.microsoft.com/office/drawing/2014/main" id="{6B29A8FD-8B50-47FF-80E7-3DA404E56B47}"/>
              </a:ext>
            </a:extLst>
          </p:cNvPr>
          <p:cNvSpPr txBox="1"/>
          <p:nvPr/>
        </p:nvSpPr>
        <p:spPr>
          <a:xfrm>
            <a:off x="10440670" y="2289801"/>
            <a:ext cx="1292860" cy="169277"/>
          </a:xfrm>
          <a:prstGeom prst="rect">
            <a:avLst/>
          </a:prstGeom>
        </p:spPr>
        <p:txBody>
          <a:bodyPr vert="horz" wrap="square" lIns="0" tIns="0" rIns="0" bIns="0" rtlCol="0">
            <a:spAutoFit/>
          </a:bodyPr>
          <a:lstStyle/>
          <a:p>
            <a:pPr marL="12700">
              <a:lnSpc>
                <a:spcPct val="100000"/>
              </a:lnSpc>
            </a:pPr>
            <a:r>
              <a:rPr sz="1100" i="1" spc="-20" dirty="0">
                <a:latin typeface="Arial"/>
                <a:cs typeface="Arial"/>
              </a:rPr>
              <a:t>(</a:t>
            </a:r>
            <a:r>
              <a:rPr sz="1100" i="1" spc="-25" dirty="0" err="1">
                <a:latin typeface="Arial"/>
                <a:cs typeface="Arial"/>
              </a:rPr>
              <a:t>da</a:t>
            </a:r>
            <a:r>
              <a:rPr sz="1100" i="1" spc="-10" dirty="0" err="1">
                <a:latin typeface="Arial"/>
                <a:cs typeface="Arial"/>
              </a:rPr>
              <a:t>l</a:t>
            </a:r>
            <a:r>
              <a:rPr sz="1100" i="1" spc="-25" dirty="0" err="1">
                <a:latin typeface="Arial"/>
                <a:cs typeface="Arial"/>
              </a:rPr>
              <a:t>a</a:t>
            </a:r>
            <a:r>
              <a:rPr sz="1100" i="1" dirty="0" err="1">
                <a:latin typeface="Arial"/>
                <a:cs typeface="Arial"/>
              </a:rPr>
              <a:t>m</a:t>
            </a:r>
            <a:r>
              <a:rPr sz="1100" i="1" spc="-60" dirty="0">
                <a:latin typeface="Arial"/>
                <a:cs typeface="Arial"/>
              </a:rPr>
              <a:t> </a:t>
            </a:r>
            <a:r>
              <a:rPr lang="en-US" sz="1100" i="1" spc="-10" dirty="0" err="1">
                <a:latin typeface="Arial"/>
                <a:cs typeface="Arial"/>
              </a:rPr>
              <a:t>ribuan</a:t>
            </a:r>
            <a:r>
              <a:rPr sz="1100" i="1" spc="-45" dirty="0">
                <a:latin typeface="Arial"/>
                <a:cs typeface="Arial"/>
              </a:rPr>
              <a:t> </a:t>
            </a:r>
            <a:r>
              <a:rPr sz="1100" i="1" spc="-20" dirty="0">
                <a:latin typeface="Arial"/>
                <a:cs typeface="Arial"/>
              </a:rPr>
              <a:t>r</a:t>
            </a:r>
            <a:r>
              <a:rPr sz="1100" i="1" spc="-25" dirty="0">
                <a:latin typeface="Arial"/>
                <a:cs typeface="Arial"/>
              </a:rPr>
              <a:t>up</a:t>
            </a:r>
            <a:r>
              <a:rPr sz="1100" i="1" spc="-10" dirty="0">
                <a:latin typeface="Arial"/>
                <a:cs typeface="Arial"/>
              </a:rPr>
              <a:t>i</a:t>
            </a:r>
            <a:r>
              <a:rPr sz="1100" i="1" spc="-25" dirty="0">
                <a:latin typeface="Arial"/>
                <a:cs typeface="Arial"/>
              </a:rPr>
              <a:t>ah</a:t>
            </a:r>
            <a:r>
              <a:rPr sz="1100" i="1" dirty="0">
                <a:latin typeface="Arial"/>
                <a:cs typeface="Arial"/>
              </a:rPr>
              <a:t>)</a:t>
            </a:r>
            <a:endParaRPr sz="1100" dirty="0">
              <a:latin typeface="Arial"/>
              <a:cs typeface="Arial"/>
            </a:endParaRPr>
          </a:p>
        </p:txBody>
      </p:sp>
      <p:sp>
        <p:nvSpPr>
          <p:cNvPr id="6" name="Title 1">
            <a:extLst>
              <a:ext uri="{FF2B5EF4-FFF2-40B4-BE49-F238E27FC236}">
                <a16:creationId xmlns:a16="http://schemas.microsoft.com/office/drawing/2014/main" id="{5365AC60-1D49-4091-8BD5-90D3008BD985}"/>
              </a:ext>
            </a:extLst>
          </p:cNvPr>
          <p:cNvSpPr txBox="1">
            <a:spLocks/>
          </p:cNvSpPr>
          <p:nvPr/>
        </p:nvSpPr>
        <p:spPr>
          <a:xfrm>
            <a:off x="1051758" y="543858"/>
            <a:ext cx="9001801" cy="582982"/>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dirty="0">
                <a:solidFill>
                  <a:srgbClr val="800000"/>
                </a:solidFill>
                <a:latin typeface="Arial Rounded MT Bold" panose="020F0704030504030204" pitchFamily="34" charset="77"/>
                <a:cs typeface="Arial" panose="020B0604020202020204" pitchFamily="34" charset="0"/>
              </a:rPr>
              <a:t>Mata Acara  </a:t>
            </a:r>
            <a:r>
              <a:rPr lang="en-US" sz="3900" b="1" dirty="0" err="1">
                <a:solidFill>
                  <a:srgbClr val="800000"/>
                </a:solidFill>
                <a:latin typeface="Arial Rounded MT Bold" panose="020F0704030504030204" pitchFamily="34" charset="77"/>
                <a:cs typeface="Arial" panose="020B0604020202020204" pitchFamily="34" charset="0"/>
              </a:rPr>
              <a:t>Ke-Enam</a:t>
            </a:r>
            <a:endParaRPr lang="en-US" sz="3900" b="1" dirty="0">
              <a:solidFill>
                <a:srgbClr val="800000"/>
              </a:solidFill>
              <a:latin typeface="Arial Rounded MT Bold" panose="020F0704030504030204" pitchFamily="34" charset="77"/>
              <a:cs typeface="Arial" panose="020B0604020202020204" pitchFamily="34" charset="0"/>
            </a:endParaRPr>
          </a:p>
        </p:txBody>
      </p:sp>
      <p:sp>
        <p:nvSpPr>
          <p:cNvPr id="8" name="Content Placeholder 2">
            <a:extLst>
              <a:ext uri="{FF2B5EF4-FFF2-40B4-BE49-F238E27FC236}">
                <a16:creationId xmlns:a16="http://schemas.microsoft.com/office/drawing/2014/main" id="{862A2932-0E8E-41A0-A0CD-092FF99883FB}"/>
              </a:ext>
            </a:extLst>
          </p:cNvPr>
          <p:cNvSpPr>
            <a:spLocks noGrp="1"/>
          </p:cNvSpPr>
          <p:nvPr>
            <p:ph idx="1"/>
          </p:nvPr>
        </p:nvSpPr>
        <p:spPr>
          <a:xfrm>
            <a:off x="1051758" y="1030578"/>
            <a:ext cx="9921042" cy="721956"/>
          </a:xfrm>
        </p:spPr>
        <p:txBody>
          <a:bodyPr>
            <a:noAutofit/>
          </a:bodyPr>
          <a:lstStyle/>
          <a:p>
            <a:pPr algn="just">
              <a:spcBef>
                <a:spcPts val="0"/>
              </a:spcBef>
              <a:buClr>
                <a:srgbClr val="800000"/>
              </a:buClr>
              <a:buFont typeface="Wingdings" panose="05000000000000000000" pitchFamily="2" charset="2"/>
              <a:buChar char="q"/>
              <a:tabLst>
                <a:tab pos="457200" algn="l"/>
                <a:tab pos="914400" algn="l"/>
                <a:tab pos="1371600" algn="l"/>
                <a:tab pos="1828800" algn="l"/>
                <a:tab pos="2286000" algn="l"/>
                <a:tab pos="2743200" algn="l"/>
                <a:tab pos="3200400" algn="l"/>
                <a:tab pos="3657600" algn="l"/>
                <a:tab pos="4114800" algn="l"/>
              </a:tabLst>
            </a:pP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Mata acara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keenam</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ini</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bersifat</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pelaporan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sehingga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tidak</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ada</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pengambilan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keputusan</a:t>
            </a: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ID"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spcBef>
                <a:spcPts val="0"/>
              </a:spcBef>
              <a:spcAft>
                <a:spcPts val="0"/>
              </a:spcAft>
              <a:buClr>
                <a:srgbClr val="800000"/>
              </a:buClr>
              <a:buNone/>
              <a:tabLst>
                <a:tab pos="457200" algn="l"/>
                <a:tab pos="914400" algn="l"/>
                <a:tab pos="1371600" algn="l"/>
                <a:tab pos="1828800" algn="l"/>
                <a:tab pos="2286000" algn="l"/>
                <a:tab pos="2743200" algn="l"/>
                <a:tab pos="3200400" algn="l"/>
                <a:tab pos="3657600" algn="l"/>
                <a:tab pos="4114800" algn="l"/>
              </a:tabLst>
            </a:pPr>
            <a:endPar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1034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838" y="663866"/>
            <a:ext cx="8911687" cy="1280890"/>
          </a:xfrm>
        </p:spPr>
        <p:txBody>
          <a:bodyPr>
            <a:normAutofit/>
          </a:bodyPr>
          <a:lstStyle/>
          <a:p>
            <a:pPr algn="ctr"/>
            <a:r>
              <a:rPr lang="en-US" sz="4500" dirty="0">
                <a:latin typeface="Arial" panose="020B0604020202020204" pitchFamily="34" charset="0"/>
                <a:cs typeface="Arial" panose="020B0604020202020204" pitchFamily="34" charset="0"/>
              </a:rPr>
              <a:t>TERIMA KASIH</a:t>
            </a:r>
          </a:p>
        </p:txBody>
      </p:sp>
      <p:pic>
        <p:nvPicPr>
          <p:cNvPr id="5" name="Picture 4">
            <a:extLst>
              <a:ext uri="{FF2B5EF4-FFF2-40B4-BE49-F238E27FC236}">
                <a16:creationId xmlns:a16="http://schemas.microsoft.com/office/drawing/2014/main" id="{0644CBE5-74CC-4622-B638-2B3507777C4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4"/>
          <p:cNvSpPr>
            <a:spLocks noChangeArrowheads="1"/>
          </p:cNvSpPr>
          <p:nvPr/>
        </p:nvSpPr>
        <p:spPr bwMode="auto">
          <a:xfrm>
            <a:off x="8327243" y="663866"/>
            <a:ext cx="3256020" cy="461665"/>
          </a:xfrm>
          <a:prstGeom prst="rect">
            <a:avLst/>
          </a:prstGeom>
          <a:noFill/>
          <a:ln w="9525">
            <a:noFill/>
            <a:miter lim="800000"/>
            <a:headEnd/>
            <a:tailEnd/>
          </a:ln>
        </p:spPr>
        <p:txBody>
          <a:bodyPr wrap="none">
            <a:spAutoFit/>
          </a:bodyPr>
          <a:lstStyle/>
          <a:p>
            <a:pPr eaLnBrk="1" hangingPunct="1">
              <a:spcBef>
                <a:spcPct val="50000"/>
              </a:spcBef>
            </a:pPr>
            <a:r>
              <a:rPr lang="en-US" sz="2400" b="1" dirty="0">
                <a:solidFill>
                  <a:srgbClr val="0070C0"/>
                </a:solidFill>
                <a:latin typeface="Garamond" pitchFamily="18" charset="0"/>
              </a:rPr>
              <a:t>MITRA</a:t>
            </a:r>
            <a:r>
              <a:rPr lang="en-US" sz="2400" b="1" dirty="0">
                <a:solidFill>
                  <a:srgbClr val="E6CB44"/>
                </a:solidFill>
                <a:latin typeface="Garamond" pitchFamily="18" charset="0"/>
              </a:rPr>
              <a:t>INVESTINDO</a:t>
            </a:r>
          </a:p>
        </p:txBody>
      </p:sp>
      <p:pic>
        <p:nvPicPr>
          <p:cNvPr id="6" name="Content Placeholder 3">
            <a:extLst>
              <a:ext uri="{FF2B5EF4-FFF2-40B4-BE49-F238E27FC236}">
                <a16:creationId xmlns:a16="http://schemas.microsoft.com/office/drawing/2014/main" id="{DC28BE65-F99A-478C-9E07-EB8E09C8281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19006" y="1535271"/>
            <a:ext cx="4572000" cy="3286125"/>
          </a:xfrm>
        </p:spPr>
      </p:pic>
    </p:spTree>
    <p:extLst>
      <p:ext uri="{BB962C8B-B14F-4D97-AF65-F5344CB8AC3E}">
        <p14:creationId xmlns:p14="http://schemas.microsoft.com/office/powerpoint/2010/main" val="275897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FF84BA2-CDAD-4B57-9555-B50CD5713B1C}"/>
              </a:ext>
            </a:extLst>
          </p:cNvPr>
          <p:cNvSpPr>
            <a:spLocks noGrp="1"/>
          </p:cNvSpPr>
          <p:nvPr>
            <p:ph idx="1"/>
          </p:nvPr>
        </p:nvSpPr>
        <p:spPr>
          <a:xfrm>
            <a:off x="1131570" y="1179629"/>
            <a:ext cx="10469880" cy="5472631"/>
          </a:xfrm>
        </p:spPr>
        <p:txBody>
          <a:bodyPr>
            <a:noAutofit/>
          </a:bodyPr>
          <a:lstStyle/>
          <a:p>
            <a:pPr lvl="0" algn="just">
              <a:buClr>
                <a:srgbClr val="800000"/>
              </a:buClr>
              <a:buFont typeface="Wingdings" panose="05000000000000000000" pitchFamily="2" charset="2"/>
              <a:buChar char="ü"/>
              <a:tabLst>
                <a:tab pos="342900" algn="l"/>
              </a:tabLs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Masih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dalam</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penghentian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perdagangan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oleh PT Bursa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Efek</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Indonesia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sejak</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11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Maret</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2019</a:t>
            </a:r>
          </a:p>
          <a:p>
            <a:pPr lvl="0" algn="just">
              <a:buClr>
                <a:srgbClr val="800000"/>
              </a:buClr>
              <a:buFont typeface="Wingdings" panose="05000000000000000000" pitchFamily="2" charset="2"/>
              <a:buChar char="ü"/>
              <a:tabLst>
                <a:tab pos="342900" algn="l"/>
              </a:tabLst>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M</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asih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mengalami</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akumulasi</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kerugian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yang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signifikan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sebesar</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Rp258.610.635.136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serta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modal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kerja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bersih</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negatif</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Rp14.343.670.542</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lvl="0" algn="just">
              <a:buClr>
                <a:srgbClr val="800000"/>
              </a:buClr>
              <a:buFont typeface="Wingdings" panose="05000000000000000000" pitchFamily="2" charset="2"/>
              <a:buChar char="ü"/>
              <a:tabLst>
                <a:tab pos="342900" algn="l"/>
              </a:tabLst>
            </a:pP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F</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okus</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aksi</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korporasi</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dalam</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upaya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mempertahankan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kelangsungan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usaha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758825" lvl="0" indent="-396875" algn="just">
              <a:buClr>
                <a:srgbClr val="800000"/>
              </a:buClr>
              <a:buAutoNum type="romanLcParenBoth"/>
              <a:tabLst>
                <a:tab pos="342900" algn="l"/>
              </a:tabLst>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Reverse stock</a:t>
            </a:r>
          </a:p>
          <a:p>
            <a:pPr marL="758825" lvl="0" indent="-396875" algn="just">
              <a:buClr>
                <a:srgbClr val="800000"/>
              </a:buClr>
              <a:buAutoNum type="romanLcParenBoth"/>
              <a:tabLst>
                <a:tab pos="342900" algn="l"/>
              </a:tabLst>
            </a:pP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Perubahan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Kegiatan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Usaha</a:t>
            </a:r>
          </a:p>
          <a:p>
            <a:pPr marL="758825" lvl="0" indent="-396875" algn="just">
              <a:buClr>
                <a:srgbClr val="800000"/>
              </a:buClr>
              <a:buAutoNum type="romanLcParenBoth"/>
              <a:tabLst>
                <a:tab pos="342900" algn="l"/>
              </a:tabLst>
            </a:pP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kuisisi</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99,81%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saham</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Wasesa</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Line (</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WL)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sebagai</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upaya</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pemulihan</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pendapatan</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usaha</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Perseroan yang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akan</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dijalankan</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oleh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perusahaan</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anak</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PT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Wasesa</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Line).</a:t>
            </a:r>
          </a:p>
          <a:p>
            <a:pPr marL="758825" lvl="0" indent="-396875" algn="just">
              <a:buClr>
                <a:srgbClr val="800000"/>
              </a:buClr>
              <a:buAutoNum type="romanLcParenBoth"/>
              <a:tabLst>
                <a:tab pos="342900" algn="l"/>
              </a:tabLst>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Right Issue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sebagai</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settlement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Akuisisi</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WL yang </a:t>
            </a:r>
            <a:r>
              <a:rPr lang="en-US" dirty="0" err="1">
                <a:solidFill>
                  <a:schemeClr val="tx1"/>
                </a:solidFill>
                <a:latin typeface="Arial" panose="020B0604020202020204" pitchFamily="34" charset="0"/>
                <a:ea typeface="Times New Roman" panose="02020603050405020304" pitchFamily="18" charset="0"/>
                <a:cs typeface="Arial" panose="020B0604020202020204" pitchFamily="34" charset="0"/>
              </a:rPr>
              <a:t>dilakukan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secara</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inbreng</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dalam</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pelaksanaan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penambahan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modal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hak</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memesan</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efek</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terlebih</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dahulu</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(PMHMETD) </a:t>
            </a:r>
          </a:p>
          <a:p>
            <a:pPr lvl="0" algn="just">
              <a:buClr>
                <a:srgbClr val="800000"/>
              </a:buClr>
              <a:buFont typeface="Wingdings" pitchFamily="2" charset="2"/>
              <a:buChar char="ü"/>
              <a:tabLst>
                <a:tab pos="342900" algn="l"/>
              </a:tabLst>
            </a:pP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M</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enyelesaikan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kesepakatan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utang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piutang</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entitas</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anak</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GWS LS, IBN Oil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Holdico</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Pertamina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EP</a:t>
            </a:r>
          </a:p>
          <a:p>
            <a:pPr lvl="0" algn="just">
              <a:buClr>
                <a:srgbClr val="800000"/>
              </a:buClr>
              <a:buFont typeface="Wingdings" pitchFamily="2" charset="2"/>
              <a:buChar char="ü"/>
              <a:tabLst>
                <a:tab pos="342900" algn="l"/>
              </a:tabLst>
            </a:pP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Penjualan</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Asset </a:t>
            </a: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investasi</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Mentari </a:t>
            </a: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Garung</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Limited (</a:t>
            </a: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masih</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dalam</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proses)</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a:extLst>
              <a:ext uri="{FF2B5EF4-FFF2-40B4-BE49-F238E27FC236}">
                <a16:creationId xmlns:a16="http://schemas.microsoft.com/office/drawing/2014/main" id="{DB5668BF-7DA0-4914-A090-906524BCFE7A}"/>
              </a:ext>
            </a:extLst>
          </p:cNvPr>
          <p:cNvSpPr>
            <a:spLocks noGrp="1"/>
          </p:cNvSpPr>
          <p:nvPr>
            <p:ph type="title"/>
          </p:nvPr>
        </p:nvSpPr>
        <p:spPr>
          <a:xfrm>
            <a:off x="1329614" y="483189"/>
            <a:ext cx="7652380" cy="602661"/>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Sekilas</a:t>
            </a:r>
            <a:r>
              <a:rPr lang="en-US" b="1" dirty="0">
                <a:solidFill>
                  <a:srgbClr val="800000"/>
                </a:solidFill>
                <a:latin typeface="Arial Rounded MT Bold" panose="020F0704030504030204" pitchFamily="34" charset="77"/>
                <a:cs typeface="Arial" panose="020B0604020202020204" pitchFamily="34" charset="0"/>
              </a:rPr>
              <a:t> Perseroan 2020</a:t>
            </a:r>
          </a:p>
        </p:txBody>
      </p:sp>
    </p:spTree>
    <p:extLst>
      <p:ext uri="{BB962C8B-B14F-4D97-AF65-F5344CB8AC3E}">
        <p14:creationId xmlns:p14="http://schemas.microsoft.com/office/powerpoint/2010/main" val="93219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562472"/>
            <a:ext cx="8911687" cy="577336"/>
          </a:xfrm>
        </p:spPr>
        <p:txBody>
          <a:bodyPr>
            <a:normAutofit fontScale="90000"/>
          </a:bodyPr>
          <a:lstStyle/>
          <a:p>
            <a:r>
              <a:rPr lang="en-US" sz="3500" b="1" dirty="0">
                <a:solidFill>
                  <a:srgbClr val="800000"/>
                </a:solidFill>
                <a:latin typeface="Arial Rounded MT Bold" panose="020F0704030504030204" pitchFamily="34" charset="77"/>
                <a:cs typeface="Arial" panose="020B0604020202020204" pitchFamily="34" charset="0"/>
              </a:rPr>
              <a:t>Agenda RUPST 2020</a:t>
            </a:r>
          </a:p>
        </p:txBody>
      </p:sp>
      <p:sp>
        <p:nvSpPr>
          <p:cNvPr id="3" name="Content Placeholder 2"/>
          <p:cNvSpPr>
            <a:spLocks noGrp="1"/>
          </p:cNvSpPr>
          <p:nvPr>
            <p:ph idx="1"/>
          </p:nvPr>
        </p:nvSpPr>
        <p:spPr>
          <a:xfrm>
            <a:off x="1638299" y="1219818"/>
            <a:ext cx="10261257" cy="5400675"/>
          </a:xfrm>
        </p:spPr>
        <p:txBody>
          <a:bodyPr>
            <a:noAutofit/>
          </a:bodyPr>
          <a:lstStyle/>
          <a:p>
            <a:pPr marL="457200" lvl="0" indent="-457200" algn="just">
              <a:buClr>
                <a:srgbClr val="800000"/>
              </a:buClr>
              <a:buFont typeface="+mj-lt"/>
              <a:buAutoNum type="arabicPeriod"/>
              <a:tabLst>
                <a:tab pos="342900" algn="l"/>
              </a:tabLst>
            </a:pP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Persetujuan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2020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termasuk</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didalamnya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Kegiatan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Pengawasan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Dewan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serta</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Pengesahan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Keuangan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yang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berakhir</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pada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tanggal</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31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Desember</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2020;</a:t>
            </a:r>
          </a:p>
          <a:p>
            <a:pPr marL="457200" lvl="0" indent="-457200" algn="just">
              <a:buClr>
                <a:srgbClr val="800000"/>
              </a:buClr>
              <a:buFont typeface="+mj-lt"/>
              <a:buAutoNum type="arabicPeriod"/>
              <a:tabLst>
                <a:tab pos="342900" algn="l"/>
              </a:tabLst>
            </a:pPr>
            <a:r>
              <a:rPr lang="id-ID"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Penetapan penggunaan Laba Bersih Perseroan untuk Tahun Buku 2020</a:t>
            </a:r>
            <a:r>
              <a:rPr lang="en-US" sz="2000" dirty="0">
                <a:solidFill>
                  <a:schemeClr val="tx1"/>
                </a:solidFill>
                <a:latin typeface="Arial" panose="020B0604020202020204" pitchFamily="34" charset="0"/>
                <a:cs typeface="Arial" panose="020B0604020202020204" pitchFamily="34" charset="0"/>
              </a:rPr>
              <a:t>;</a:t>
            </a:r>
          </a:p>
          <a:p>
            <a:pPr marL="457200" indent="-457200" algn="just">
              <a:buClr>
                <a:srgbClr val="800000"/>
              </a:buClr>
              <a:buFont typeface="+mj-lt"/>
              <a:buAutoNum type="arabicPeriod"/>
              <a:tabLst>
                <a:tab pos="342900" algn="l"/>
              </a:tabLst>
            </a:pPr>
            <a:r>
              <a:rPr lang="id-ID"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Penunjukan Kantor Akuntan Publik untuk Audit Laporan Keuangan Perseroan Tahun Buku 2021</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p>
            <a:pPr marL="457200" indent="-457200" algn="just">
              <a:buClr>
                <a:srgbClr val="800000"/>
              </a:buClr>
              <a:buFont typeface="+mj-lt"/>
              <a:buAutoNum type="arabicPeriod"/>
              <a:tabLst>
                <a:tab pos="342900" algn="l"/>
              </a:tabLst>
            </a:pPr>
            <a:r>
              <a:rPr lang="id-ID"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Perubahan Susunan Pengurus Perseroan;</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buClr>
                <a:srgbClr val="800000"/>
              </a:buClr>
              <a:buFont typeface="+mj-lt"/>
              <a:buAutoNum type="arabicPeriod"/>
              <a:tabLst>
                <a:tab pos="342900" algn="l"/>
              </a:tabLst>
            </a:pPr>
            <a:r>
              <a:rPr lang="id-ID"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Perubahan tempat kedudukan Perseroan;</a:t>
            </a:r>
            <a:endPar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buClr>
                <a:srgbClr val="800000"/>
              </a:buClr>
              <a:buFont typeface="+mj-lt"/>
              <a:buAutoNum type="arabicPeriod"/>
              <a:tabLst>
                <a:tab pos="342900" algn="l"/>
              </a:tabLst>
            </a:pP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Penggunaan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Dana Hasil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Penawaran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Umum</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sehubungan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Penambahan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Modal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Memberikan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Hak</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Memesan</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Efek</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Terlebih</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Dahulu</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5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95EA-D18A-3449-A69B-2D24B903BEBA}"/>
              </a:ext>
            </a:extLst>
          </p:cNvPr>
          <p:cNvSpPr>
            <a:spLocks noGrp="1"/>
          </p:cNvSpPr>
          <p:nvPr>
            <p:ph type="title"/>
          </p:nvPr>
        </p:nvSpPr>
        <p:spPr>
          <a:xfrm>
            <a:off x="1611630" y="946778"/>
            <a:ext cx="9892982" cy="678910"/>
          </a:xfrm>
        </p:spPr>
        <p:txBody>
          <a:bodyPr/>
          <a:lstStyle/>
          <a:p>
            <a:r>
              <a:rPr lang="en-US" dirty="0" err="1">
                <a:solidFill>
                  <a:srgbClr val="800000"/>
                </a:solidFill>
                <a:latin typeface="Arial Rounded MT Bold" panose="020F0704030504030204" pitchFamily="34" charset="77"/>
              </a:rPr>
              <a:t>Laporan</a:t>
            </a:r>
            <a:r>
              <a:rPr lang="en-US" dirty="0">
                <a:solidFill>
                  <a:srgbClr val="800000"/>
                </a:solidFill>
                <a:latin typeface="Arial Rounded MT Bold" panose="020F0704030504030204" pitchFamily="34" charset="77"/>
              </a:rPr>
              <a:t> </a:t>
            </a:r>
            <a:r>
              <a:rPr lang="en-US" dirty="0" err="1">
                <a:solidFill>
                  <a:srgbClr val="800000"/>
                </a:solidFill>
                <a:latin typeface="Arial Rounded MT Bold" panose="020F0704030504030204" pitchFamily="34" charset="77"/>
              </a:rPr>
              <a:t>Pengawasan</a:t>
            </a:r>
            <a:r>
              <a:rPr lang="en-US" dirty="0">
                <a:solidFill>
                  <a:srgbClr val="800000"/>
                </a:solidFill>
                <a:latin typeface="Arial Rounded MT Bold" panose="020F0704030504030204" pitchFamily="34" charset="77"/>
              </a:rPr>
              <a:t> Dewan </a:t>
            </a:r>
            <a:r>
              <a:rPr lang="en-US" dirty="0" err="1">
                <a:solidFill>
                  <a:srgbClr val="800000"/>
                </a:solidFill>
                <a:latin typeface="Arial Rounded MT Bold" panose="020F0704030504030204" pitchFamily="34" charset="77"/>
              </a:rPr>
              <a:t>Komisaris</a:t>
            </a:r>
            <a:endParaRPr lang="en-US" dirty="0">
              <a:solidFill>
                <a:srgbClr val="800000"/>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AA7DB44A-F0CC-C843-8E14-321D2CEADB3D}"/>
              </a:ext>
            </a:extLst>
          </p:cNvPr>
          <p:cNvSpPr>
            <a:spLocks noGrp="1"/>
          </p:cNvSpPr>
          <p:nvPr>
            <p:ph idx="1"/>
          </p:nvPr>
        </p:nvSpPr>
        <p:spPr>
          <a:xfrm>
            <a:off x="1743392" y="1722120"/>
            <a:ext cx="8915400" cy="3777622"/>
          </a:xfrm>
        </p:spPr>
        <p:txBody>
          <a:bodyPr/>
          <a:lstStyle/>
          <a:p>
            <a:pPr algn="just"/>
            <a:r>
              <a:rPr lang="en-US" dirty="0">
                <a:latin typeface="Arial" panose="020B0604020202020204" pitchFamily="34" charset="0"/>
                <a:cs typeface="Arial" panose="020B0604020202020204" pitchFamily="34" charset="0"/>
              </a:rPr>
              <a:t>Perseroan </a:t>
            </a:r>
            <a:r>
              <a:rPr lang="en-US" dirty="0" err="1">
                <a:latin typeface="Arial" panose="020B0604020202020204" pitchFamily="34" charset="0"/>
                <a:cs typeface="Arial" panose="020B0604020202020204" pitchFamily="34" charset="0"/>
              </a:rPr>
              <a:t>bersama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pemegang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utama</a:t>
            </a:r>
            <a:r>
              <a:rPr lang="en-US" dirty="0">
                <a:latin typeface="Arial" panose="020B0604020202020204" pitchFamily="34" charset="0"/>
                <a:cs typeface="Arial" panose="020B0604020202020204" pitchFamily="34" charset="0"/>
              </a:rPr>
              <a:t> dan investor </a:t>
            </a:r>
            <a:r>
              <a:rPr lang="en-US" dirty="0" err="1">
                <a:latin typeface="Arial" panose="020B0604020202020204" pitchFamily="34" charset="0"/>
                <a:cs typeface="Arial" panose="020B0604020202020204" pitchFamily="34" charset="0"/>
              </a:rPr>
              <a:t>baru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memutuskan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melakukan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transformasi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usaha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akuisisi</a:t>
            </a:r>
            <a:r>
              <a:rPr lang="en-US" dirty="0">
                <a:latin typeface="Arial" panose="020B0604020202020204" pitchFamily="34" charset="0"/>
                <a:cs typeface="Arial" panose="020B0604020202020204" pitchFamily="34" charset="0"/>
              </a:rPr>
              <a:t> 99,81% </a:t>
            </a:r>
            <a:r>
              <a:rPr lang="en-US" dirty="0" err="1">
                <a:latin typeface="Arial" panose="020B0604020202020204" pitchFamily="34" charset="0"/>
                <a:cs typeface="Arial" panose="020B0604020202020204" pitchFamily="34" charset="0"/>
              </a:rPr>
              <a:t>saham</a:t>
            </a:r>
            <a:r>
              <a:rPr lang="en-US" dirty="0">
                <a:latin typeface="Arial" panose="020B0604020202020204" pitchFamily="34" charset="0"/>
                <a:cs typeface="Arial" panose="020B0604020202020204" pitchFamily="34" charset="0"/>
              </a:rPr>
              <a:t> PT </a:t>
            </a:r>
            <a:r>
              <a:rPr lang="en-US" dirty="0" err="1">
                <a:latin typeface="Arial" panose="020B0604020202020204" pitchFamily="34" charset="0"/>
                <a:cs typeface="Arial" panose="020B0604020202020204" pitchFamily="34" charset="0"/>
              </a:rPr>
              <a:t>Wasesa</a:t>
            </a:r>
            <a:r>
              <a:rPr lang="en-US" dirty="0">
                <a:latin typeface="Arial" panose="020B0604020202020204" pitchFamily="34" charset="0"/>
                <a:cs typeface="Arial" panose="020B0604020202020204" pitchFamily="34" charset="0"/>
              </a:rPr>
              <a:t> Line, </a:t>
            </a:r>
            <a:r>
              <a:rPr lang="en-US" dirty="0" err="1">
                <a:latin typeface="Arial" panose="020B0604020202020204" pitchFamily="34" charset="0"/>
                <a:cs typeface="Arial" panose="020B0604020202020204" pitchFamily="34" charset="0"/>
              </a:rPr>
              <a:t>perusahaan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pelayaran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domestik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pengangkutan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penumpang</a:t>
            </a:r>
            <a:r>
              <a:rPr lang="en-US" dirty="0">
                <a:latin typeface="Arial" panose="020B0604020202020204" pitchFamily="34" charset="0"/>
                <a:cs typeface="Arial" panose="020B0604020202020204" pitchFamily="34" charset="0"/>
              </a:rPr>
              <a:t> dan </a:t>
            </a:r>
            <a:r>
              <a:rPr lang="en-US" dirty="0" err="1">
                <a:latin typeface="Arial" panose="020B0604020202020204" pitchFamily="34" charset="0"/>
                <a:cs typeface="Arial" panose="020B0604020202020204" pitchFamily="34" charset="0"/>
              </a:rPr>
              <a:t>barang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mendukung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kegiatan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operasi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produksi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migas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lepas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pantai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Pelaksanaan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akuisisi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tersebut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diselesaikan</a:t>
            </a:r>
            <a:r>
              <a:rPr lang="en-US" dirty="0">
                <a:latin typeface="Arial" panose="020B0604020202020204" pitchFamily="34" charset="0"/>
                <a:cs typeface="Arial" panose="020B0604020202020204" pitchFamily="34" charset="0"/>
              </a:rPr>
              <a:t> pada </a:t>
            </a:r>
            <a:r>
              <a:rPr lang="en-US" dirty="0" err="1">
                <a:latin typeface="Arial" panose="020B0604020202020204" pitchFamily="34" charset="0"/>
                <a:cs typeface="Arial" panose="020B0604020202020204" pitchFamily="34" charset="0"/>
              </a:rPr>
              <a:t>akhir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Januari</a:t>
            </a:r>
            <a:r>
              <a:rPr lang="en-US" dirty="0">
                <a:latin typeface="Arial" panose="020B0604020202020204" pitchFamily="34" charset="0"/>
                <a:cs typeface="Arial" panose="020B0604020202020204" pitchFamily="34" charset="0"/>
              </a:rPr>
              <a:t> 2021.</a:t>
            </a:r>
          </a:p>
          <a:p>
            <a:pPr algn="just"/>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segala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keterbatasan</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Manajemen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telah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melakukan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upaya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terbaik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melaksanakan</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fiduciary duties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menjalankan</a:t>
            </a:r>
            <a:r>
              <a:rPr lang="en-US" dirty="0">
                <a:latin typeface="Arial" panose="020B0604020202020204" pitchFamily="34" charset="0"/>
                <a:cs typeface="Arial" panose="020B0604020202020204" pitchFamily="34" charset="0"/>
              </a:rPr>
              <a:t> dan </a:t>
            </a:r>
            <a:r>
              <a:rPr lang="en-US" dirty="0" err="1">
                <a:latin typeface="Arial" panose="020B0604020202020204" pitchFamily="34" charset="0"/>
                <a:cs typeface="Arial" panose="020B0604020202020204" pitchFamily="34" charset="0"/>
              </a:rPr>
              <a:t>mengurus</a:t>
            </a:r>
            <a:r>
              <a:rPr lang="en-US" dirty="0">
                <a:latin typeface="Arial" panose="020B0604020202020204" pitchFamily="34" charset="0"/>
                <a:cs typeface="Arial" panose="020B0604020202020204" pitchFamily="34" charset="0"/>
              </a:rPr>
              <a:t> Perseroan </a:t>
            </a:r>
            <a:r>
              <a:rPr lang="en-US" dirty="0" err="1">
                <a:latin typeface="Arial" panose="020B0604020202020204" pitchFamily="34" charset="0"/>
                <a:cs typeface="Arial" panose="020B0604020202020204" pitchFamily="34" charset="0"/>
              </a:rPr>
              <a:t>untuk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mempertahankan</a:t>
            </a:r>
            <a:r>
              <a:rPr lang="en-US" dirty="0">
                <a:latin typeface="Arial" panose="020B0604020202020204" pitchFamily="34" charset="0"/>
                <a:cs typeface="Arial" panose="020B0604020202020204" pitchFamily="34" charset="0"/>
              </a:rPr>
              <a:t> going </a:t>
            </a:r>
            <a:r>
              <a:rPr lang="en-US" dirty="0" err="1">
                <a:latin typeface="Arial" panose="020B0604020202020204" pitchFamily="34" charset="0"/>
                <a:cs typeface="Arial" panose="020B0604020202020204" pitchFamily="34" charset="0"/>
              </a:rPr>
              <a:t>concernnya</a:t>
            </a:r>
            <a:r>
              <a:rPr lang="en-US" dirty="0">
                <a:latin typeface="Arial" panose="020B0604020202020204" pitchFamily="34" charset="0"/>
                <a:cs typeface="Arial" panose="020B0604020202020204" pitchFamily="34" charset="0"/>
              </a:rPr>
              <a:t> dan </a:t>
            </a:r>
            <a:r>
              <a:rPr lang="en-US" dirty="0" err="1">
                <a:latin typeface="Arial" panose="020B0604020202020204" pitchFamily="34" charset="0"/>
                <a:cs typeface="Arial" panose="020B0604020202020204" pitchFamily="34" charset="0"/>
              </a:rPr>
              <a:t>menyelesaikan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rencana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strategis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korporasi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upaya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maksimal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penyelesaian</a:t>
            </a:r>
            <a:r>
              <a:rPr lang="en-US" dirty="0">
                <a:latin typeface="Arial" panose="020B0604020202020204" pitchFamily="34" charset="0"/>
                <a:cs typeface="Arial" panose="020B0604020202020204" pitchFamily="34" charset="0"/>
              </a:rPr>
              <a:t> asset recovery </a:t>
            </a:r>
            <a:r>
              <a:rPr lang="en-US" dirty="0" err="1">
                <a:latin typeface="Arial" panose="020B0604020202020204" pitchFamily="34" charset="0"/>
                <a:cs typeface="Arial" panose="020B0604020202020204" pitchFamily="34" charset="0"/>
              </a:rPr>
              <a:t>piutang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usaha</a:t>
            </a:r>
            <a:r>
              <a:rPr lang="en-US" dirty="0">
                <a:latin typeface="Arial" panose="020B0604020202020204" pitchFamily="34" charset="0"/>
                <a:cs typeface="Arial" panose="020B0604020202020204" pitchFamily="34" charset="0"/>
              </a:rPr>
              <a:t> pada PEP.</a:t>
            </a:r>
          </a:p>
          <a:p>
            <a:endParaRPr lang="en-US" dirty="0"/>
          </a:p>
        </p:txBody>
      </p:sp>
    </p:spTree>
    <p:extLst>
      <p:ext uri="{BB962C8B-B14F-4D97-AF65-F5344CB8AC3E}">
        <p14:creationId xmlns:p14="http://schemas.microsoft.com/office/powerpoint/2010/main" val="154124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624110"/>
            <a:ext cx="8961120" cy="1193260"/>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Laporan</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Tahunan</a:t>
            </a:r>
            <a:r>
              <a:rPr lang="en-US" b="1" dirty="0">
                <a:solidFill>
                  <a:srgbClr val="800000"/>
                </a:solidFill>
                <a:latin typeface="Arial Rounded MT Bold" panose="020F0704030504030204" pitchFamily="34" charset="77"/>
                <a:cs typeface="Arial" panose="020B0604020202020204" pitchFamily="34" charset="0"/>
              </a:rPr>
              <a:t> 2020; </a:t>
            </a:r>
            <a:br>
              <a:rPr lang="en-US" b="1" dirty="0">
                <a:solidFill>
                  <a:srgbClr val="800000"/>
                </a:solidFill>
                <a:latin typeface="Arial Rounded MT Bold" panose="020F0704030504030204" pitchFamily="34" charset="77"/>
                <a:cs typeface="Arial" panose="020B0604020202020204" pitchFamily="34" charset="0"/>
              </a:rPr>
            </a:br>
            <a:r>
              <a:rPr lang="en-US" b="1" dirty="0" err="1">
                <a:solidFill>
                  <a:srgbClr val="800000"/>
                </a:solidFill>
                <a:latin typeface="Arial Rounded MT Bold" panose="020F0704030504030204" pitchFamily="34" charset="77"/>
                <a:cs typeface="Arial" panose="020B0604020202020204" pitchFamily="34" charset="0"/>
              </a:rPr>
              <a:t>Laporan</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Kegiatan</a:t>
            </a:r>
            <a:r>
              <a:rPr lang="en-US" b="1" dirty="0">
                <a:solidFill>
                  <a:srgbClr val="800000"/>
                </a:solidFill>
                <a:latin typeface="Arial Rounded MT Bold" panose="020F0704030504030204" pitchFamily="34" charset="77"/>
                <a:cs typeface="Arial" panose="020B0604020202020204" pitchFamily="34" charset="0"/>
              </a:rPr>
              <a:t> &amp; Kinerja </a:t>
            </a:r>
            <a:r>
              <a:rPr lang="en-US" b="1" dirty="0" err="1">
                <a:solidFill>
                  <a:srgbClr val="800000"/>
                </a:solidFill>
                <a:latin typeface="Arial Rounded MT Bold" panose="020F0704030504030204" pitchFamily="34" charset="77"/>
                <a:cs typeface="Arial" panose="020B0604020202020204" pitchFamily="34" charset="0"/>
              </a:rPr>
              <a:t>Keuangan</a:t>
            </a:r>
            <a:r>
              <a:rPr lang="en-US" b="1" dirty="0">
                <a:solidFill>
                  <a:srgbClr val="800000"/>
                </a:solidFill>
                <a:latin typeface="Arial Rounded MT Bold" panose="020F0704030504030204" pitchFamily="34" charset="77"/>
                <a:cs typeface="Arial" panose="020B0604020202020204"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040" y="1737360"/>
            <a:ext cx="8340119" cy="4361027"/>
          </a:xfrm>
          <a:prstGeom prst="rect">
            <a:avLst/>
          </a:prstGeom>
        </p:spPr>
      </p:pic>
    </p:spTree>
    <p:extLst>
      <p:ext uri="{BB962C8B-B14F-4D97-AF65-F5344CB8AC3E}">
        <p14:creationId xmlns:p14="http://schemas.microsoft.com/office/powerpoint/2010/main" val="15027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219FF0-57CB-4BD0-A751-7C4F62862621}"/>
              </a:ext>
            </a:extLst>
          </p:cNvPr>
          <p:cNvSpPr txBox="1">
            <a:spLocks/>
          </p:cNvSpPr>
          <p:nvPr/>
        </p:nvSpPr>
        <p:spPr>
          <a:xfrm>
            <a:off x="1640156" y="630570"/>
            <a:ext cx="9505639" cy="104708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800000"/>
                </a:solidFill>
                <a:latin typeface="Arial Rounded MT Bold" panose="020F0704030504030204" pitchFamily="34" charset="77"/>
                <a:cs typeface="Arial" panose="020B0604020202020204" pitchFamily="34" charset="0"/>
              </a:rPr>
              <a:t>Laporan</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Posisi</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Keuangan</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Konsolidasian</a:t>
            </a:r>
            <a:r>
              <a:rPr lang="en-US" b="1" dirty="0">
                <a:solidFill>
                  <a:srgbClr val="800000"/>
                </a:solidFill>
                <a:latin typeface="Arial Rounded MT Bold" panose="020F0704030504030204" pitchFamily="34" charset="77"/>
                <a:cs typeface="Arial" panose="020B0604020202020204" pitchFamily="34" charset="0"/>
              </a:rPr>
              <a:t> </a:t>
            </a:r>
          </a:p>
          <a:p>
            <a:r>
              <a:rPr lang="en-US" b="1" dirty="0" err="1">
                <a:solidFill>
                  <a:srgbClr val="800000"/>
                </a:solidFill>
                <a:latin typeface="Arial Rounded MT Bold" panose="020F0704030504030204" pitchFamily="34" charset="77"/>
                <a:cs typeface="Arial" panose="020B0604020202020204" pitchFamily="34" charset="0"/>
              </a:rPr>
              <a:t>Tahun</a:t>
            </a:r>
            <a:r>
              <a:rPr lang="en-US" b="1" dirty="0">
                <a:solidFill>
                  <a:srgbClr val="800000"/>
                </a:solidFill>
                <a:latin typeface="Arial Rounded MT Bold" panose="020F0704030504030204" pitchFamily="34" charset="77"/>
                <a:cs typeface="Arial" panose="020B0604020202020204" pitchFamily="34" charset="0"/>
              </a:rPr>
              <a:t> 2020</a:t>
            </a:r>
          </a:p>
        </p:txBody>
      </p:sp>
      <p:graphicFrame>
        <p:nvGraphicFramePr>
          <p:cNvPr id="7" name="Content Placeholder 4">
            <a:extLst>
              <a:ext uri="{FF2B5EF4-FFF2-40B4-BE49-F238E27FC236}">
                <a16:creationId xmlns:a16="http://schemas.microsoft.com/office/drawing/2014/main" id="{76A40A08-1BA8-477F-B9B9-6E95E6AB32F6}"/>
              </a:ext>
            </a:extLst>
          </p:cNvPr>
          <p:cNvGraphicFramePr>
            <a:graphicFrameLocks/>
          </p:cNvGraphicFramePr>
          <p:nvPr>
            <p:extLst>
              <p:ext uri="{D42A27DB-BD31-4B8C-83A1-F6EECF244321}">
                <p14:modId xmlns:p14="http://schemas.microsoft.com/office/powerpoint/2010/main" val="3361378158"/>
              </p:ext>
            </p:extLst>
          </p:nvPr>
        </p:nvGraphicFramePr>
        <p:xfrm>
          <a:off x="1740260" y="1803386"/>
          <a:ext cx="9243969" cy="4549774"/>
        </p:xfrm>
        <a:graphic>
          <a:graphicData uri="http://schemas.openxmlformats.org/drawingml/2006/table">
            <a:tbl>
              <a:tblPr firstRow="1" bandRow="1">
                <a:tableStyleId>{5C22544A-7EE6-4342-B048-85BDC9FD1C3A}</a:tableStyleId>
              </a:tblPr>
              <a:tblGrid>
                <a:gridCol w="180304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5102">
                  <a:extLst>
                    <a:ext uri="{9D8B030D-6E8A-4147-A177-3AD203B41FA5}">
                      <a16:colId xmlns:a16="http://schemas.microsoft.com/office/drawing/2014/main" val="20002"/>
                    </a:ext>
                  </a:extLst>
                </a:gridCol>
                <a:gridCol w="1317453">
                  <a:extLst>
                    <a:ext uri="{9D8B030D-6E8A-4147-A177-3AD203B41FA5}">
                      <a16:colId xmlns:a16="http://schemas.microsoft.com/office/drawing/2014/main" val="20004"/>
                    </a:ext>
                  </a:extLst>
                </a:gridCol>
                <a:gridCol w="3611074">
                  <a:extLst>
                    <a:ext uri="{9D8B030D-6E8A-4147-A177-3AD203B41FA5}">
                      <a16:colId xmlns:a16="http://schemas.microsoft.com/office/drawing/2014/main" val="1579292793"/>
                    </a:ext>
                  </a:extLst>
                </a:gridCol>
              </a:tblGrid>
              <a:tr h="680493">
                <a:tc>
                  <a:txBody>
                    <a:bodyPr/>
                    <a:lstStyle/>
                    <a:p>
                      <a:pPr algn="ctr"/>
                      <a:r>
                        <a:rPr lang="en-US" sz="1400" dirty="0">
                          <a:latin typeface="Arial" pitchFamily="34" charset="0"/>
                          <a:cs typeface="Arial" pitchFamily="34" charset="0"/>
                        </a:rPr>
                        <a:t>De</a:t>
                      </a:r>
                      <a:r>
                        <a:rPr lang="id-ID" sz="1400" dirty="0">
                          <a:latin typeface="Arial" pitchFamily="34" charset="0"/>
                          <a:cs typeface="Arial" pitchFamily="34" charset="0"/>
                        </a:rPr>
                        <a:t>sc</a:t>
                      </a:r>
                      <a:r>
                        <a:rPr lang="en-US" sz="1400" dirty="0">
                          <a:latin typeface="Arial" pitchFamily="34" charset="0"/>
                          <a:cs typeface="Arial" pitchFamily="34" charset="0"/>
                        </a:rPr>
                        <a:t>rip</a:t>
                      </a:r>
                      <a:r>
                        <a:rPr lang="id-ID" sz="1400" dirty="0">
                          <a:latin typeface="Arial" pitchFamily="34" charset="0"/>
                          <a:cs typeface="Arial" pitchFamily="34" charset="0"/>
                        </a:rPr>
                        <a:t>tion</a:t>
                      </a:r>
                      <a:endParaRPr lang="en-US" sz="1400" dirty="0">
                        <a:latin typeface="Arial" pitchFamily="34" charset="0"/>
                        <a:cs typeface="Arial" pitchFamily="34" charset="0"/>
                      </a:endParaRPr>
                    </a:p>
                  </a:txBody>
                  <a:tcPr marL="74295" marR="74295"/>
                </a:tc>
                <a:tc>
                  <a:txBody>
                    <a:bodyPr/>
                    <a:lstStyle/>
                    <a:p>
                      <a:pPr algn="ctr"/>
                      <a:r>
                        <a:rPr lang="en-US" sz="1400" dirty="0">
                          <a:latin typeface="Arial" pitchFamily="34" charset="0"/>
                          <a:cs typeface="Arial" pitchFamily="34" charset="0"/>
                        </a:rPr>
                        <a:t>2020</a:t>
                      </a:r>
                    </a:p>
                  </a:txBody>
                  <a:tcPr marL="74295" marR="74295"/>
                </a:tc>
                <a:tc>
                  <a:txBody>
                    <a:bodyPr/>
                    <a:lstStyle/>
                    <a:p>
                      <a:pPr algn="ctr"/>
                      <a:r>
                        <a:rPr lang="en-US" sz="1400" dirty="0">
                          <a:latin typeface="Arial" pitchFamily="34" charset="0"/>
                          <a:cs typeface="Arial" pitchFamily="34" charset="0"/>
                        </a:rPr>
                        <a:t>2019</a:t>
                      </a:r>
                    </a:p>
                  </a:txBody>
                  <a:tcPr marL="74295" marR="74295"/>
                </a:tc>
                <a:tc>
                  <a:txBody>
                    <a:bodyPr/>
                    <a:lstStyle/>
                    <a:p>
                      <a:pPr algn="ctr"/>
                      <a:r>
                        <a:rPr lang="id-ID" sz="1400" dirty="0">
                          <a:latin typeface="Arial" pitchFamily="34" charset="0"/>
                          <a:cs typeface="Arial" pitchFamily="34" charset="0"/>
                        </a:rPr>
                        <a:t>Increase/</a:t>
                      </a:r>
                      <a:r>
                        <a:rPr lang="id-ID" sz="1400" baseline="0" dirty="0">
                          <a:latin typeface="Arial" pitchFamily="34" charset="0"/>
                          <a:cs typeface="Arial" pitchFamily="34" charset="0"/>
                        </a:rPr>
                        <a:t> Decrease</a:t>
                      </a:r>
                      <a:endParaRPr lang="en-US" sz="1400" dirty="0">
                        <a:latin typeface="Arial" pitchFamily="34" charset="0"/>
                        <a:cs typeface="Arial" pitchFamily="34" charset="0"/>
                      </a:endParaRPr>
                    </a:p>
                    <a:p>
                      <a:pPr algn="ctr"/>
                      <a:r>
                        <a:rPr lang="en-US" sz="1400" dirty="0">
                          <a:latin typeface="Arial" pitchFamily="34" charset="0"/>
                          <a:cs typeface="Arial" pitchFamily="34" charset="0"/>
                        </a:rPr>
                        <a:t>(%)</a:t>
                      </a:r>
                    </a:p>
                  </a:txBody>
                  <a:tcPr marL="74295" marR="74295"/>
                </a:tc>
                <a:tc>
                  <a:txBody>
                    <a:bodyPr/>
                    <a:lstStyle/>
                    <a:p>
                      <a:pPr algn="ctr"/>
                      <a:r>
                        <a:rPr lang="en-US" sz="1400" dirty="0">
                          <a:latin typeface="Arial" pitchFamily="34" charset="0"/>
                          <a:cs typeface="Arial" pitchFamily="34" charset="0"/>
                        </a:rPr>
                        <a:t>Notes</a:t>
                      </a:r>
                    </a:p>
                  </a:txBody>
                  <a:tcPr marL="74295" marR="74295"/>
                </a:tc>
                <a:extLst>
                  <a:ext uri="{0D108BD9-81ED-4DB2-BD59-A6C34878D82A}">
                    <a16:rowId xmlns:a16="http://schemas.microsoft.com/office/drawing/2014/main" val="10000"/>
                  </a:ext>
                </a:extLst>
              </a:tr>
              <a:tr h="311759">
                <a:tc>
                  <a:txBody>
                    <a:bodyPr/>
                    <a:lstStyle/>
                    <a:p>
                      <a:r>
                        <a:rPr lang="id-ID" sz="1400" dirty="0">
                          <a:latin typeface="Arial" pitchFamily="34" charset="0"/>
                          <a:cs typeface="Arial" pitchFamily="34" charset="0"/>
                        </a:rPr>
                        <a:t>Current </a:t>
                      </a:r>
                      <a:r>
                        <a:rPr lang="en-US" sz="1400" dirty="0">
                          <a:latin typeface="Arial" pitchFamily="34" charset="0"/>
                          <a:cs typeface="Arial" pitchFamily="34" charset="0"/>
                        </a:rPr>
                        <a:t>As</a:t>
                      </a:r>
                      <a:r>
                        <a:rPr lang="id-ID" sz="1400" dirty="0">
                          <a:latin typeface="Arial" pitchFamily="34" charset="0"/>
                          <a:cs typeface="Arial" pitchFamily="34" charset="0"/>
                        </a:rPr>
                        <a:t>s</a:t>
                      </a:r>
                      <a:r>
                        <a:rPr lang="en-US" sz="1400" dirty="0">
                          <a:latin typeface="Arial" pitchFamily="34" charset="0"/>
                          <a:cs typeface="Arial" pitchFamily="34" charset="0"/>
                        </a:rPr>
                        <a:t>et</a:t>
                      </a:r>
                    </a:p>
                  </a:txBody>
                  <a:tcPr marL="74295" marR="74295"/>
                </a:tc>
                <a:tc>
                  <a:txBody>
                    <a:bodyPr/>
                    <a:lstStyle/>
                    <a:p>
                      <a:pPr algn="r" rtl="0" fontAlgn="ctr"/>
                      <a:r>
                        <a:rPr lang="en-ID" sz="1400" b="0" i="0" u="none" strike="noStrike" dirty="0">
                          <a:solidFill>
                            <a:srgbClr val="000000"/>
                          </a:solidFill>
                          <a:effectLst/>
                          <a:latin typeface="Arial" panose="020B0604020202020204" pitchFamily="34" charset="0"/>
                        </a:rPr>
                        <a:t> 22,24</a:t>
                      </a: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 49,13 </a:t>
                      </a: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-54,73%</a:t>
                      </a:r>
                    </a:p>
                  </a:txBody>
                  <a:tcPr marL="0" marR="0" marT="0" marB="0" anchor="ctr"/>
                </a:tc>
                <a:tc>
                  <a:txBody>
                    <a:bodyPr/>
                    <a:lstStyle/>
                    <a:p>
                      <a:pPr algn="l" rtl="0" fontAlgn="ct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Setlement</a:t>
                      </a:r>
                      <a:r>
                        <a:rPr lang="en-US" sz="1400" b="0" i="0" u="none" strike="noStrike" dirty="0">
                          <a:solidFill>
                            <a:srgbClr val="000000"/>
                          </a:solidFill>
                          <a:effectLst/>
                          <a:latin typeface="Arial" panose="020B0604020202020204" pitchFamily="34" charset="0"/>
                        </a:rPr>
                        <a:t> AR </a:t>
                      </a:r>
                      <a:r>
                        <a:rPr lang="en-US" sz="1400" b="0" i="0" u="none" strike="noStrike" dirty="0" err="1">
                          <a:solidFill>
                            <a:srgbClr val="000000"/>
                          </a:solidFill>
                          <a:effectLst/>
                          <a:latin typeface="Arial" panose="020B0604020202020204" pitchFamily="34" charset="0"/>
                        </a:rPr>
                        <a:t>Pertamina</a:t>
                      </a:r>
                      <a:r>
                        <a:rPr lang="en-US" sz="1400" b="0" i="0" u="none" strike="noStrike" dirty="0">
                          <a:solidFill>
                            <a:srgbClr val="000000"/>
                          </a:solidFill>
                          <a:effectLst/>
                          <a:latin typeface="Arial" panose="020B0604020202020204" pitchFamily="34" charset="0"/>
                        </a:rPr>
                        <a:t> EP</a:t>
                      </a:r>
                      <a:endParaRPr lang="en-ID"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482016">
                <a:tc>
                  <a:txBody>
                    <a:bodyPr/>
                    <a:lstStyle/>
                    <a:p>
                      <a:r>
                        <a:rPr lang="id-ID" sz="1400" dirty="0">
                          <a:latin typeface="Arial" pitchFamily="34" charset="0"/>
                          <a:cs typeface="Arial" pitchFamily="34" charset="0"/>
                        </a:rPr>
                        <a:t>Non Current </a:t>
                      </a:r>
                      <a:r>
                        <a:rPr lang="en-US" sz="1400" dirty="0">
                          <a:latin typeface="Arial" pitchFamily="34" charset="0"/>
                          <a:cs typeface="Arial" pitchFamily="34" charset="0"/>
                        </a:rPr>
                        <a:t>As</a:t>
                      </a:r>
                      <a:r>
                        <a:rPr lang="id-ID" sz="1400" dirty="0">
                          <a:latin typeface="Arial" pitchFamily="34" charset="0"/>
                          <a:cs typeface="Arial" pitchFamily="34" charset="0"/>
                        </a:rPr>
                        <a:t>s</a:t>
                      </a:r>
                      <a:r>
                        <a:rPr lang="en-US" sz="1400" dirty="0">
                          <a:latin typeface="Arial" pitchFamily="34" charset="0"/>
                          <a:cs typeface="Arial" pitchFamily="34" charset="0"/>
                        </a:rPr>
                        <a:t>et </a:t>
                      </a:r>
                    </a:p>
                  </a:txBody>
                  <a:tcPr marL="74295" marR="74295"/>
                </a:tc>
                <a:tc>
                  <a:txBody>
                    <a:bodyPr/>
                    <a:lstStyle/>
                    <a:p>
                      <a:pPr algn="r" rtl="0" fontAlgn="ctr"/>
                      <a:r>
                        <a:rPr lang="en-ID" sz="1400" b="0" i="0" u="none" strike="noStrike" dirty="0">
                          <a:solidFill>
                            <a:srgbClr val="000000"/>
                          </a:solidFill>
                          <a:effectLst/>
                          <a:latin typeface="Arial" panose="020B0604020202020204" pitchFamily="34" charset="0"/>
                        </a:rPr>
                        <a:t> 5,36 </a:t>
                      </a:r>
                    </a:p>
                    <a:p>
                      <a:pPr algn="r" rtl="0" fontAlgn="ctr"/>
                      <a:endParaRPr lang="en-ID" sz="1400" b="0"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 8,03 </a:t>
                      </a:r>
                    </a:p>
                    <a:p>
                      <a:pPr algn="r" rtl="0" fontAlgn="ctr"/>
                      <a:endParaRPr lang="en-ID" sz="1400" b="0"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-33,24%</a:t>
                      </a:r>
                    </a:p>
                    <a:p>
                      <a:pPr algn="r" rtl="0" fontAlgn="ctr"/>
                      <a:endParaRPr lang="en-ID" sz="14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ID" sz="1400" b="0" i="0" u="none" strike="noStrike" dirty="0">
                          <a:solidFill>
                            <a:srgbClr val="000000"/>
                          </a:solidFill>
                          <a:effectLst/>
                          <a:latin typeface="Arial" panose="020B0604020202020204" pitchFamily="34" charset="0"/>
                        </a:rPr>
                        <a:t> </a:t>
                      </a:r>
                    </a:p>
                  </a:txBody>
                  <a:tcPr marL="0" marR="0" marT="0" marB="0" anchor="ctr"/>
                </a:tc>
                <a:extLst>
                  <a:ext uri="{0D108BD9-81ED-4DB2-BD59-A6C34878D82A}">
                    <a16:rowId xmlns:a16="http://schemas.microsoft.com/office/drawing/2014/main" val="10002"/>
                  </a:ext>
                </a:extLst>
              </a:tr>
              <a:tr h="311759">
                <a:tc>
                  <a:txBody>
                    <a:bodyPr/>
                    <a:lstStyle/>
                    <a:p>
                      <a:r>
                        <a:rPr lang="id-ID" sz="1400" b="1" baseline="0" dirty="0">
                          <a:latin typeface="Arial" pitchFamily="34" charset="0"/>
                          <a:cs typeface="Arial" pitchFamily="34" charset="0"/>
                        </a:rPr>
                        <a:t>Total </a:t>
                      </a:r>
                      <a:r>
                        <a:rPr lang="en-US" sz="1400" b="1" baseline="0" dirty="0">
                          <a:latin typeface="Arial" pitchFamily="34" charset="0"/>
                          <a:cs typeface="Arial" pitchFamily="34" charset="0"/>
                        </a:rPr>
                        <a:t>As</a:t>
                      </a:r>
                      <a:r>
                        <a:rPr lang="id-ID" sz="1400" b="1" baseline="0" dirty="0">
                          <a:latin typeface="Arial" pitchFamily="34" charset="0"/>
                          <a:cs typeface="Arial" pitchFamily="34" charset="0"/>
                        </a:rPr>
                        <a:t>s</a:t>
                      </a:r>
                      <a:r>
                        <a:rPr lang="en-US" sz="1400" b="1" baseline="0" dirty="0">
                          <a:latin typeface="Arial" pitchFamily="34" charset="0"/>
                          <a:cs typeface="Arial" pitchFamily="34" charset="0"/>
                        </a:rPr>
                        <a:t>et</a:t>
                      </a:r>
                      <a:endParaRPr lang="en-US" sz="1400" b="1" dirty="0">
                        <a:latin typeface="Arial" pitchFamily="34" charset="0"/>
                        <a:cs typeface="Arial" pitchFamily="34" charset="0"/>
                      </a:endParaRPr>
                    </a:p>
                  </a:txBody>
                  <a:tcPr marL="74295" marR="74295"/>
                </a:tc>
                <a:tc>
                  <a:txBody>
                    <a:bodyPr/>
                    <a:lstStyle/>
                    <a:p>
                      <a:pPr algn="r" rtl="0" fontAlgn="ctr"/>
                      <a:r>
                        <a:rPr lang="en-ID" sz="1400" b="1" i="0" u="none" strike="noStrike" dirty="0">
                          <a:solidFill>
                            <a:srgbClr val="000000"/>
                          </a:solidFill>
                          <a:effectLst/>
                          <a:latin typeface="Arial" panose="020B0604020202020204" pitchFamily="34" charset="0"/>
                        </a:rPr>
                        <a:t> 27,61 </a:t>
                      </a: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 57,16 </a:t>
                      </a: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-51,71%</a:t>
                      </a:r>
                    </a:p>
                  </a:txBody>
                  <a:tcPr marL="0" marR="0" marT="0" marB="0" anchor="ctr"/>
                </a:tc>
                <a:tc>
                  <a:txBody>
                    <a:bodyPr/>
                    <a:lstStyle/>
                    <a:p>
                      <a:pPr algn="l" rtl="0" fontAlgn="ctr"/>
                      <a:endParaRPr lang="en-ID"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r h="396954">
                <a:tc>
                  <a:txBody>
                    <a:bodyPr/>
                    <a:lstStyle/>
                    <a:p>
                      <a:r>
                        <a:rPr lang="id-ID" sz="1400" dirty="0">
                          <a:latin typeface="Arial" pitchFamily="34" charset="0"/>
                          <a:cs typeface="Arial" pitchFamily="34" charset="0"/>
                        </a:rPr>
                        <a:t>Current </a:t>
                      </a:r>
                      <a:r>
                        <a:rPr lang="en-US" sz="1400" dirty="0" err="1">
                          <a:latin typeface="Arial" pitchFamily="34" charset="0"/>
                          <a:cs typeface="Arial" pitchFamily="34" charset="0"/>
                        </a:rPr>
                        <a:t>Liab</a:t>
                      </a:r>
                      <a:r>
                        <a:rPr lang="id-ID" sz="1400" dirty="0">
                          <a:latin typeface="Arial" pitchFamily="34" charset="0"/>
                          <a:cs typeface="Arial" pitchFamily="34" charset="0"/>
                        </a:rPr>
                        <a:t>ilities</a:t>
                      </a:r>
                      <a:endParaRPr lang="en-US" sz="1400" dirty="0">
                        <a:latin typeface="Arial" pitchFamily="34" charset="0"/>
                        <a:cs typeface="Arial" pitchFamily="34" charset="0"/>
                      </a:endParaRPr>
                    </a:p>
                  </a:txBody>
                  <a:tcPr marL="74295" marR="74295"/>
                </a:tc>
                <a:tc>
                  <a:txBody>
                    <a:bodyPr/>
                    <a:lstStyle/>
                    <a:p>
                      <a:pPr algn="r" rtl="0" fontAlgn="ctr"/>
                      <a:r>
                        <a:rPr lang="en-ID" sz="1400" b="0" i="0" u="none" strike="noStrike" dirty="0">
                          <a:solidFill>
                            <a:srgbClr val="000000"/>
                          </a:solidFill>
                          <a:effectLst/>
                          <a:latin typeface="Arial" panose="020B0604020202020204" pitchFamily="34" charset="0"/>
                        </a:rPr>
                        <a:t> 36,59</a:t>
                      </a: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 43,31 </a:t>
                      </a: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-15,52%</a:t>
                      </a:r>
                    </a:p>
                  </a:txBody>
                  <a:tcPr marL="0" marR="0" marT="0" marB="0" anchor="ctr"/>
                </a:tc>
                <a:tc>
                  <a:txBody>
                    <a:bodyPr/>
                    <a:lstStyle/>
                    <a:p>
                      <a:pPr algn="l" rtl="0" fontAlgn="ctr"/>
                      <a:r>
                        <a:rPr lang="en-ID" sz="1400" b="0" i="0" u="none" strike="noStrike" dirty="0">
                          <a:solidFill>
                            <a:srgbClr val="000000"/>
                          </a:solidFill>
                          <a:effectLst/>
                          <a:latin typeface="Arial" panose="020B0604020202020204" pitchFamily="34" charset="0"/>
                        </a:rPr>
                        <a:t> Reduction of Tax Income provisions of GWSLS</a:t>
                      </a:r>
                    </a:p>
                  </a:txBody>
                  <a:tcPr marL="0" marR="0" marT="0" marB="0" anchor="ctr"/>
                </a:tc>
                <a:extLst>
                  <a:ext uri="{0D108BD9-81ED-4DB2-BD59-A6C34878D82A}">
                    <a16:rowId xmlns:a16="http://schemas.microsoft.com/office/drawing/2014/main" val="10004"/>
                  </a:ext>
                </a:extLst>
              </a:tr>
              <a:tr h="482016">
                <a:tc>
                  <a:txBody>
                    <a:bodyPr/>
                    <a:lstStyle/>
                    <a:p>
                      <a:r>
                        <a:rPr lang="id-ID" sz="1400" dirty="0">
                          <a:latin typeface="Arial" pitchFamily="34" charset="0"/>
                          <a:cs typeface="Arial" pitchFamily="34" charset="0"/>
                        </a:rPr>
                        <a:t>Non Current</a:t>
                      </a:r>
                      <a:r>
                        <a:rPr lang="id-ID" sz="1400" baseline="0" dirty="0">
                          <a:latin typeface="Arial" pitchFamily="34" charset="0"/>
                          <a:cs typeface="Arial" pitchFamily="34" charset="0"/>
                        </a:rPr>
                        <a:t> </a:t>
                      </a:r>
                      <a:r>
                        <a:rPr lang="en-US" sz="1400" dirty="0" err="1">
                          <a:latin typeface="Arial" pitchFamily="34" charset="0"/>
                          <a:cs typeface="Arial" pitchFamily="34" charset="0"/>
                        </a:rPr>
                        <a:t>Liabilit</a:t>
                      </a:r>
                      <a:r>
                        <a:rPr lang="id-ID" sz="1400" dirty="0">
                          <a:latin typeface="Arial" pitchFamily="34" charset="0"/>
                          <a:cs typeface="Arial" pitchFamily="34" charset="0"/>
                        </a:rPr>
                        <a:t>ies</a:t>
                      </a:r>
                      <a:endParaRPr lang="en-US" sz="1400" dirty="0">
                        <a:latin typeface="Arial" pitchFamily="34" charset="0"/>
                        <a:cs typeface="Arial" pitchFamily="34" charset="0"/>
                      </a:endParaRPr>
                    </a:p>
                  </a:txBody>
                  <a:tcPr marL="74295" marR="74295"/>
                </a:tc>
                <a:tc>
                  <a:txBody>
                    <a:bodyPr/>
                    <a:lstStyle/>
                    <a:p>
                      <a:pPr algn="r" rtl="0" fontAlgn="ctr"/>
                      <a:r>
                        <a:rPr lang="en-ID" sz="1400" b="0" i="0" u="none" strike="noStrike" dirty="0">
                          <a:solidFill>
                            <a:srgbClr val="000000"/>
                          </a:solidFill>
                          <a:effectLst/>
                          <a:latin typeface="Arial" panose="020B0604020202020204" pitchFamily="34" charset="0"/>
                        </a:rPr>
                        <a:t> - </a:t>
                      </a:r>
                    </a:p>
                    <a:p>
                      <a:pPr algn="r" rtl="0" fontAlgn="ctr"/>
                      <a:endParaRPr lang="en-ID" sz="1400" b="0"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 25,49 </a:t>
                      </a:r>
                    </a:p>
                    <a:p>
                      <a:pPr algn="r" rtl="0" fontAlgn="ctr"/>
                      <a:endParaRPr lang="en-ID" sz="1400" b="0"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0" i="0" u="none" strike="noStrike" dirty="0">
                          <a:solidFill>
                            <a:srgbClr val="000000"/>
                          </a:solidFill>
                          <a:effectLst/>
                          <a:latin typeface="Arial" panose="020B0604020202020204" pitchFamily="34" charset="0"/>
                        </a:rPr>
                        <a:t>-100,00%</a:t>
                      </a:r>
                    </a:p>
                    <a:p>
                      <a:pPr algn="r" rtl="0" fontAlgn="ctr"/>
                      <a:endParaRPr lang="en-ID" sz="14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400" b="0" i="0" u="none" strike="noStrike" dirty="0">
                          <a:solidFill>
                            <a:srgbClr val="000000"/>
                          </a:solidFill>
                          <a:effectLst/>
                          <a:latin typeface="Arial" panose="020B0604020202020204" pitchFamily="34" charset="0"/>
                        </a:rPr>
                        <a:t> Realization DKTM/DJPL and ASR set-off upon PEP Settlement</a:t>
                      </a:r>
                      <a:endParaRPr lang="en-ID"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5"/>
                  </a:ext>
                </a:extLst>
              </a:tr>
              <a:tr h="296449">
                <a:tc>
                  <a:txBody>
                    <a:bodyPr/>
                    <a:lstStyle/>
                    <a:p>
                      <a:r>
                        <a:rPr lang="id-ID" sz="1400" b="1" dirty="0">
                          <a:latin typeface="Arial" pitchFamily="34" charset="0"/>
                          <a:cs typeface="Arial" pitchFamily="34" charset="0"/>
                        </a:rPr>
                        <a:t>Total </a:t>
                      </a:r>
                      <a:r>
                        <a:rPr lang="en-US" sz="1400" b="1" dirty="0" err="1">
                          <a:latin typeface="Arial" pitchFamily="34" charset="0"/>
                          <a:cs typeface="Arial" pitchFamily="34" charset="0"/>
                        </a:rPr>
                        <a:t>Liabilit</a:t>
                      </a:r>
                      <a:r>
                        <a:rPr lang="id-ID" sz="1400" b="1" dirty="0">
                          <a:latin typeface="Arial" pitchFamily="34" charset="0"/>
                          <a:cs typeface="Arial" pitchFamily="34" charset="0"/>
                        </a:rPr>
                        <a:t>ies</a:t>
                      </a:r>
                      <a:endParaRPr lang="en-US" sz="1400" b="1" dirty="0">
                        <a:latin typeface="Arial" pitchFamily="34" charset="0"/>
                        <a:cs typeface="Arial" pitchFamily="34" charset="0"/>
                      </a:endParaRPr>
                    </a:p>
                  </a:txBody>
                  <a:tcPr marL="74295" marR="74295"/>
                </a:tc>
                <a:tc>
                  <a:txBody>
                    <a:bodyPr/>
                    <a:lstStyle/>
                    <a:p>
                      <a:pPr algn="r" rtl="0" fontAlgn="ctr"/>
                      <a:r>
                        <a:rPr lang="en-ID" sz="1400" b="1" i="0" u="none" strike="noStrike" dirty="0">
                          <a:solidFill>
                            <a:srgbClr val="000000"/>
                          </a:solidFill>
                          <a:effectLst/>
                          <a:latin typeface="Arial" panose="020B0604020202020204" pitchFamily="34" charset="0"/>
                        </a:rPr>
                        <a:t> 36,59 </a:t>
                      </a: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 68,80 </a:t>
                      </a: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-46,82%</a:t>
                      </a:r>
                    </a:p>
                  </a:txBody>
                  <a:tcPr marL="0" marR="0" marT="0" marB="0" anchor="ctr"/>
                </a:tc>
                <a:tc>
                  <a:txBody>
                    <a:bodyPr/>
                    <a:lstStyle/>
                    <a:p>
                      <a:pPr algn="l" rtl="0" fontAlgn="ctr"/>
                      <a:endParaRPr lang="en-ID"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6"/>
                  </a:ext>
                </a:extLst>
              </a:tr>
              <a:tr h="482016">
                <a:tc>
                  <a:txBody>
                    <a:bodyPr/>
                    <a:lstStyle/>
                    <a:p>
                      <a:r>
                        <a:rPr lang="en-US" sz="1400" b="1" dirty="0">
                          <a:latin typeface="Arial" pitchFamily="34" charset="0"/>
                          <a:cs typeface="Arial" pitchFamily="34" charset="0"/>
                        </a:rPr>
                        <a:t>A</a:t>
                      </a:r>
                      <a:r>
                        <a:rPr lang="id-ID" sz="1400" b="1" dirty="0">
                          <a:latin typeface="Arial" pitchFamily="34" charset="0"/>
                          <a:cs typeface="Arial" pitchFamily="34" charset="0"/>
                        </a:rPr>
                        <a:t>ccumulated losses</a:t>
                      </a:r>
                      <a:endParaRPr lang="en-US" sz="1400" b="1" dirty="0">
                        <a:latin typeface="Arial" pitchFamily="34" charset="0"/>
                        <a:cs typeface="Arial" pitchFamily="34" charset="0"/>
                      </a:endParaRPr>
                    </a:p>
                  </a:txBody>
                  <a:tcPr marL="74295" marR="74295"/>
                </a:tc>
                <a:tc>
                  <a:txBody>
                    <a:bodyPr/>
                    <a:lstStyle/>
                    <a:p>
                      <a:pPr algn="r" rtl="0" fontAlgn="ctr"/>
                      <a:r>
                        <a:rPr lang="en-ID" sz="1400" b="1" i="0" u="none" strike="noStrike" dirty="0">
                          <a:solidFill>
                            <a:srgbClr val="000000"/>
                          </a:solidFill>
                          <a:effectLst/>
                          <a:latin typeface="Arial" panose="020B0604020202020204" pitchFamily="34" charset="0"/>
                        </a:rPr>
                        <a:t> -258,61</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 -260,90</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0,88%</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7"/>
                  </a:ext>
                </a:extLst>
              </a:tr>
              <a:tr h="396954">
                <a:tc>
                  <a:txBody>
                    <a:bodyPr/>
                    <a:lstStyle/>
                    <a:p>
                      <a:r>
                        <a:rPr lang="id-ID" sz="1400" b="1" dirty="0">
                          <a:latin typeface="Arial" pitchFamily="34" charset="0"/>
                          <a:cs typeface="Arial" pitchFamily="34" charset="0"/>
                        </a:rPr>
                        <a:t>Net Equity</a:t>
                      </a:r>
                      <a:endParaRPr lang="en-US" sz="1400" b="1" dirty="0">
                        <a:latin typeface="Arial" pitchFamily="34" charset="0"/>
                        <a:cs typeface="Arial" pitchFamily="34" charset="0"/>
                      </a:endParaRPr>
                    </a:p>
                  </a:txBody>
                  <a:tcPr marL="74295" marR="74295"/>
                </a:tc>
                <a:tc>
                  <a:txBody>
                    <a:bodyPr/>
                    <a:lstStyle/>
                    <a:p>
                      <a:pPr algn="r" rtl="0" fontAlgn="ctr"/>
                      <a:r>
                        <a:rPr lang="en-ID" sz="1400" b="1" i="0" u="none" strike="noStrike" dirty="0">
                          <a:solidFill>
                            <a:srgbClr val="000000"/>
                          </a:solidFill>
                          <a:effectLst/>
                          <a:latin typeface="Arial" panose="020B0604020202020204" pitchFamily="34" charset="0"/>
                        </a:rPr>
                        <a:t> -8,98</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 -11,64</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22,82%</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8"/>
                  </a:ext>
                </a:extLst>
              </a:tr>
              <a:tr h="482016">
                <a:tc>
                  <a:txBody>
                    <a:bodyPr/>
                    <a:lstStyle/>
                    <a:p>
                      <a:r>
                        <a:rPr lang="id-ID" sz="1400" b="1" dirty="0">
                          <a:latin typeface="Arial" pitchFamily="34" charset="0"/>
                          <a:cs typeface="Arial" pitchFamily="34" charset="0"/>
                        </a:rPr>
                        <a:t>Total </a:t>
                      </a:r>
                      <a:r>
                        <a:rPr lang="en-US" sz="1400" b="1" dirty="0" err="1">
                          <a:latin typeface="Arial" pitchFamily="34" charset="0"/>
                          <a:cs typeface="Arial" pitchFamily="34" charset="0"/>
                        </a:rPr>
                        <a:t>Liabilit</a:t>
                      </a:r>
                      <a:r>
                        <a:rPr lang="id-ID" sz="1400" b="1" dirty="0">
                          <a:latin typeface="Arial" pitchFamily="34" charset="0"/>
                          <a:cs typeface="Arial" pitchFamily="34" charset="0"/>
                        </a:rPr>
                        <a:t>ies &amp; Net Equity</a:t>
                      </a:r>
                      <a:endParaRPr lang="en-US" sz="1400" b="1" dirty="0">
                        <a:latin typeface="Arial" pitchFamily="34" charset="0"/>
                        <a:cs typeface="Arial" pitchFamily="34" charset="0"/>
                      </a:endParaRPr>
                    </a:p>
                  </a:txBody>
                  <a:tcPr marL="74295" marR="74295"/>
                </a:tc>
                <a:tc>
                  <a:txBody>
                    <a:bodyPr/>
                    <a:lstStyle/>
                    <a:p>
                      <a:pPr algn="r" rtl="0" fontAlgn="ctr"/>
                      <a:r>
                        <a:rPr lang="en-ID" sz="1400" b="1" i="0" u="none" strike="noStrike" dirty="0">
                          <a:solidFill>
                            <a:srgbClr val="000000"/>
                          </a:solidFill>
                          <a:effectLst/>
                          <a:latin typeface="Arial" panose="020B0604020202020204" pitchFamily="34" charset="0"/>
                        </a:rPr>
                        <a:t> 27,61 </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 57,16 </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400" b="1" i="0" u="none" strike="noStrike" dirty="0">
                          <a:solidFill>
                            <a:srgbClr val="000000"/>
                          </a:solidFill>
                          <a:effectLst/>
                          <a:latin typeface="Arial" panose="020B0604020202020204" pitchFamily="34" charset="0"/>
                        </a:rPr>
                        <a:t>-51,71%</a:t>
                      </a:r>
                    </a:p>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endParaRPr lang="en-ID"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5385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266" y="718267"/>
            <a:ext cx="9016944" cy="588564"/>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Ikhtisar</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Laporan</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Laba</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Rugi</a:t>
            </a:r>
            <a:r>
              <a:rPr lang="en-US" b="1" dirty="0">
                <a:solidFill>
                  <a:srgbClr val="800000"/>
                </a:solidFill>
                <a:latin typeface="Arial Rounded MT Bold" panose="020F0704030504030204" pitchFamily="34" charset="77"/>
                <a:cs typeface="Arial" panose="020B0604020202020204" pitchFamily="34" charset="0"/>
              </a:rPr>
              <a:t> </a:t>
            </a:r>
            <a:r>
              <a:rPr lang="en-US" b="1" dirty="0" err="1">
                <a:solidFill>
                  <a:srgbClr val="800000"/>
                </a:solidFill>
                <a:latin typeface="Arial Rounded MT Bold" panose="020F0704030504030204" pitchFamily="34" charset="77"/>
                <a:cs typeface="Arial" panose="020B0604020202020204" pitchFamily="34" charset="0"/>
              </a:rPr>
              <a:t>Tahun</a:t>
            </a:r>
            <a:r>
              <a:rPr lang="en-US" b="1" dirty="0">
                <a:solidFill>
                  <a:srgbClr val="800000"/>
                </a:solidFill>
                <a:latin typeface="Arial Rounded MT Bold" panose="020F0704030504030204" pitchFamily="34" charset="77"/>
                <a:cs typeface="Arial" panose="020B0604020202020204" pitchFamily="34" charset="0"/>
              </a:rPr>
              <a:t> 2020</a:t>
            </a:r>
          </a:p>
        </p:txBody>
      </p:sp>
      <p:sp>
        <p:nvSpPr>
          <p:cNvPr id="6" name="Title 1"/>
          <p:cNvSpPr txBox="1">
            <a:spLocks/>
          </p:cNvSpPr>
          <p:nvPr/>
        </p:nvSpPr>
        <p:spPr>
          <a:xfrm>
            <a:off x="1642666" y="5281275"/>
            <a:ext cx="571735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dirty="0">
              <a:latin typeface="Arial" panose="020B0604020202020204" pitchFamily="34" charset="0"/>
              <a:cs typeface="Arial" panose="020B0604020202020204" pitchFamily="34" charset="0"/>
            </a:endParaRPr>
          </a:p>
        </p:txBody>
      </p:sp>
      <p:sp>
        <p:nvSpPr>
          <p:cNvPr id="7" name="Title 1"/>
          <p:cNvSpPr txBox="1">
            <a:spLocks/>
          </p:cNvSpPr>
          <p:nvPr/>
        </p:nvSpPr>
        <p:spPr>
          <a:xfrm>
            <a:off x="1921566" y="5281275"/>
            <a:ext cx="5053969" cy="4875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b="1" dirty="0">
                <a:solidFill>
                  <a:schemeClr val="bg1"/>
                </a:solidFill>
                <a:latin typeface="Arial" panose="020B0604020202020204" pitchFamily="34" charset="0"/>
                <a:cs typeface="Arial" panose="020B0604020202020204" pitchFamily="34" charset="0"/>
              </a:rPr>
              <a:t>*) </a:t>
            </a:r>
            <a:r>
              <a:rPr lang="en-US" sz="1200" b="1" dirty="0" err="1">
                <a:solidFill>
                  <a:schemeClr val="bg1"/>
                </a:solidFill>
                <a:latin typeface="Arial" panose="020B0604020202020204" pitchFamily="34" charset="0"/>
                <a:cs typeface="Arial" panose="020B0604020202020204" pitchFamily="34" charset="0"/>
              </a:rPr>
              <a:t>Besaran</a:t>
            </a:r>
            <a:r>
              <a:rPr lang="en-US" sz="1200" b="1" dirty="0">
                <a:solidFill>
                  <a:schemeClr val="bg1"/>
                </a:solidFill>
                <a:latin typeface="Arial" panose="020B0604020202020204" pitchFamily="34" charset="0"/>
                <a:cs typeface="Arial" panose="020B0604020202020204" pitchFamily="34" charset="0"/>
              </a:rPr>
              <a:t> </a:t>
            </a:r>
            <a:r>
              <a:rPr lang="en-US" sz="1200" b="1" dirty="0" err="1">
                <a:solidFill>
                  <a:schemeClr val="bg1"/>
                </a:solidFill>
                <a:latin typeface="Arial" panose="020B0604020202020204" pitchFamily="34" charset="0"/>
                <a:cs typeface="Arial" panose="020B0604020202020204" pitchFamily="34" charset="0"/>
              </a:rPr>
              <a:t>Prosentase</a:t>
            </a:r>
            <a:r>
              <a:rPr lang="en-US" sz="1200" b="1" dirty="0">
                <a:solidFill>
                  <a:schemeClr val="bg1"/>
                </a:solidFill>
                <a:latin typeface="Arial" panose="020B0604020202020204" pitchFamily="34" charset="0"/>
                <a:cs typeface="Arial" panose="020B0604020202020204" pitchFamily="34" charset="0"/>
              </a:rPr>
              <a:t> </a:t>
            </a:r>
            <a:r>
              <a:rPr lang="en-US" sz="1200" b="1" dirty="0" err="1">
                <a:solidFill>
                  <a:schemeClr val="bg1"/>
                </a:solidFill>
                <a:latin typeface="Arial" panose="020B0604020202020204" pitchFamily="34" charset="0"/>
                <a:cs typeface="Arial" panose="020B0604020202020204" pitchFamily="34" charset="0"/>
              </a:rPr>
              <a:t>terhadap</a:t>
            </a:r>
            <a:r>
              <a:rPr lang="en-US" sz="1200" b="1" dirty="0">
                <a:solidFill>
                  <a:schemeClr val="bg1"/>
                </a:solidFill>
                <a:latin typeface="Arial" panose="020B0604020202020204" pitchFamily="34" charset="0"/>
                <a:cs typeface="Arial" panose="020B0604020202020204" pitchFamily="34" charset="0"/>
              </a:rPr>
              <a:t> </a:t>
            </a:r>
            <a:r>
              <a:rPr lang="en-US" sz="1200" b="1" dirty="0" err="1">
                <a:solidFill>
                  <a:schemeClr val="bg1"/>
                </a:solidFill>
                <a:latin typeface="Arial" panose="020B0604020202020204" pitchFamily="34" charset="0"/>
                <a:cs typeface="Arial" panose="020B0604020202020204" pitchFamily="34" charset="0"/>
              </a:rPr>
              <a:t>penjualan</a:t>
            </a:r>
            <a:endParaRPr lang="en-US" sz="1200" b="1" dirty="0">
              <a:solidFill>
                <a:schemeClr val="bg1"/>
              </a:solidFill>
              <a:latin typeface="Arial" panose="020B0604020202020204" pitchFamily="34" charset="0"/>
              <a:cs typeface="Arial" panose="020B0604020202020204" pitchFamily="34" charset="0"/>
            </a:endParaRPr>
          </a:p>
        </p:txBody>
      </p:sp>
      <p:graphicFrame>
        <p:nvGraphicFramePr>
          <p:cNvPr id="10" name="Content Placeholder 4">
            <a:extLst>
              <a:ext uri="{FF2B5EF4-FFF2-40B4-BE49-F238E27FC236}">
                <a16:creationId xmlns:a16="http://schemas.microsoft.com/office/drawing/2014/main" id="{2EAECFE2-221A-4F96-BAD4-7C8BA78BB6B4}"/>
              </a:ext>
            </a:extLst>
          </p:cNvPr>
          <p:cNvGraphicFramePr>
            <a:graphicFrameLocks noGrp="1"/>
          </p:cNvGraphicFramePr>
          <p:nvPr>
            <p:ph idx="1"/>
            <p:extLst>
              <p:ext uri="{D42A27DB-BD31-4B8C-83A1-F6EECF244321}">
                <p14:modId xmlns:p14="http://schemas.microsoft.com/office/powerpoint/2010/main" val="1284589482"/>
              </p:ext>
            </p:extLst>
          </p:nvPr>
        </p:nvGraphicFramePr>
        <p:xfrm>
          <a:off x="1921566" y="1511180"/>
          <a:ext cx="9016944" cy="3641946"/>
        </p:xfrm>
        <a:graphic>
          <a:graphicData uri="http://schemas.openxmlformats.org/drawingml/2006/table">
            <a:tbl>
              <a:tblPr firstRow="1" bandRow="1">
                <a:tableStyleId>{5C22544A-7EE6-4342-B048-85BDC9FD1C3A}</a:tableStyleId>
              </a:tblPr>
              <a:tblGrid>
                <a:gridCol w="2490414">
                  <a:extLst>
                    <a:ext uri="{9D8B030D-6E8A-4147-A177-3AD203B41FA5}">
                      <a16:colId xmlns:a16="http://schemas.microsoft.com/office/drawing/2014/main" val="20000"/>
                    </a:ext>
                  </a:extLst>
                </a:gridCol>
                <a:gridCol w="1406175">
                  <a:extLst>
                    <a:ext uri="{9D8B030D-6E8A-4147-A177-3AD203B41FA5}">
                      <a16:colId xmlns:a16="http://schemas.microsoft.com/office/drawing/2014/main" val="20001"/>
                    </a:ext>
                  </a:extLst>
                </a:gridCol>
                <a:gridCol w="1091686">
                  <a:extLst>
                    <a:ext uri="{9D8B030D-6E8A-4147-A177-3AD203B41FA5}">
                      <a16:colId xmlns:a16="http://schemas.microsoft.com/office/drawing/2014/main" val="20002"/>
                    </a:ext>
                  </a:extLst>
                </a:gridCol>
                <a:gridCol w="1305004">
                  <a:extLst>
                    <a:ext uri="{9D8B030D-6E8A-4147-A177-3AD203B41FA5}">
                      <a16:colId xmlns:a16="http://schemas.microsoft.com/office/drawing/2014/main" val="20004"/>
                    </a:ext>
                  </a:extLst>
                </a:gridCol>
                <a:gridCol w="2723665">
                  <a:extLst>
                    <a:ext uri="{9D8B030D-6E8A-4147-A177-3AD203B41FA5}">
                      <a16:colId xmlns:a16="http://schemas.microsoft.com/office/drawing/2014/main" val="2634664078"/>
                    </a:ext>
                  </a:extLst>
                </a:gridCol>
              </a:tblGrid>
              <a:tr h="970034">
                <a:tc>
                  <a:txBody>
                    <a:bodyPr/>
                    <a:lstStyle/>
                    <a:p>
                      <a:pPr algn="ctr"/>
                      <a:r>
                        <a:rPr lang="en-US" sz="1600" dirty="0">
                          <a:latin typeface="Arial" pitchFamily="34" charset="0"/>
                          <a:cs typeface="Arial" pitchFamily="34" charset="0"/>
                        </a:rPr>
                        <a:t>Des</a:t>
                      </a:r>
                      <a:r>
                        <a:rPr lang="id-ID" sz="1600" dirty="0">
                          <a:latin typeface="Arial" pitchFamily="34" charset="0"/>
                          <a:cs typeface="Arial" pitchFamily="34" charset="0"/>
                        </a:rPr>
                        <a:t>cription</a:t>
                      </a:r>
                      <a:endParaRPr lang="en-US" sz="1600" dirty="0">
                        <a:latin typeface="Arial" pitchFamily="34" charset="0"/>
                        <a:cs typeface="Arial" pitchFamily="34" charset="0"/>
                      </a:endParaRPr>
                    </a:p>
                  </a:txBody>
                  <a:tcPr marL="74295" marR="74295"/>
                </a:tc>
                <a:tc>
                  <a:txBody>
                    <a:bodyPr/>
                    <a:lstStyle/>
                    <a:p>
                      <a:pPr algn="ctr"/>
                      <a:r>
                        <a:rPr lang="id-ID" sz="1600" baseline="0" dirty="0">
                          <a:latin typeface="Arial" pitchFamily="34" charset="0"/>
                          <a:cs typeface="Arial" pitchFamily="34" charset="0"/>
                        </a:rPr>
                        <a:t>2020</a:t>
                      </a:r>
                      <a:endParaRPr lang="en-US" sz="1600" dirty="0">
                        <a:latin typeface="Arial" pitchFamily="34" charset="0"/>
                        <a:cs typeface="Arial" pitchFamily="34" charset="0"/>
                      </a:endParaRPr>
                    </a:p>
                  </a:txBody>
                  <a:tcPr marL="74295" marR="74295"/>
                </a:tc>
                <a:tc>
                  <a:txBody>
                    <a:bodyPr/>
                    <a:lstStyle/>
                    <a:p>
                      <a:pPr algn="ctr"/>
                      <a:r>
                        <a:rPr lang="en-US" sz="1600" baseline="0" dirty="0">
                          <a:latin typeface="Arial" pitchFamily="34" charset="0"/>
                          <a:cs typeface="Arial" pitchFamily="34" charset="0"/>
                        </a:rPr>
                        <a:t>2019</a:t>
                      </a:r>
                      <a:endParaRPr lang="en-US" sz="1600" dirty="0">
                        <a:latin typeface="Arial" pitchFamily="34" charset="0"/>
                        <a:cs typeface="Arial" pitchFamily="34" charset="0"/>
                      </a:endParaRPr>
                    </a:p>
                  </a:txBody>
                  <a:tcPr marL="74295" marR="74295"/>
                </a:tc>
                <a:tc>
                  <a:txBody>
                    <a:bodyPr/>
                    <a:lstStyle/>
                    <a:p>
                      <a:pPr algn="ctr"/>
                      <a:r>
                        <a:rPr lang="id-ID" sz="1600" dirty="0">
                          <a:latin typeface="Arial" pitchFamily="34" charset="0"/>
                          <a:cs typeface="Arial" pitchFamily="34" charset="0"/>
                        </a:rPr>
                        <a:t>Increase/</a:t>
                      </a:r>
                    </a:p>
                    <a:p>
                      <a:pPr algn="ctr"/>
                      <a:r>
                        <a:rPr lang="id-ID" sz="1600" dirty="0">
                          <a:latin typeface="Arial" pitchFamily="34" charset="0"/>
                          <a:cs typeface="Arial" pitchFamily="34" charset="0"/>
                        </a:rPr>
                        <a:t>Decrease</a:t>
                      </a:r>
                      <a:endParaRPr lang="en-US" sz="1600" dirty="0">
                        <a:latin typeface="Arial" pitchFamily="34" charset="0"/>
                        <a:cs typeface="Arial" pitchFamily="34" charset="0"/>
                      </a:endParaRPr>
                    </a:p>
                    <a:p>
                      <a:pPr algn="ctr"/>
                      <a:r>
                        <a:rPr lang="en-US" sz="1600" dirty="0">
                          <a:latin typeface="Arial" pitchFamily="34" charset="0"/>
                          <a:cs typeface="Arial" pitchFamily="34" charset="0"/>
                        </a:rPr>
                        <a:t>(%)</a:t>
                      </a:r>
                    </a:p>
                  </a:txBody>
                  <a:tcPr marL="74295" marR="74295"/>
                </a:tc>
                <a:tc>
                  <a:txBody>
                    <a:bodyPr/>
                    <a:lstStyle/>
                    <a:p>
                      <a:pPr algn="ctr"/>
                      <a:r>
                        <a:rPr lang="en-US" sz="1600" dirty="0">
                          <a:latin typeface="Arial" pitchFamily="34" charset="0"/>
                          <a:cs typeface="Arial" pitchFamily="34" charset="0"/>
                        </a:rPr>
                        <a:t>Notes</a:t>
                      </a:r>
                    </a:p>
                  </a:txBody>
                  <a:tcPr marL="74295" marR="74295"/>
                </a:tc>
                <a:extLst>
                  <a:ext uri="{0D108BD9-81ED-4DB2-BD59-A6C34878D82A}">
                    <a16:rowId xmlns:a16="http://schemas.microsoft.com/office/drawing/2014/main" val="10000"/>
                  </a:ext>
                </a:extLst>
              </a:tr>
              <a:tr h="491754">
                <a:tc>
                  <a:txBody>
                    <a:bodyPr/>
                    <a:lstStyle/>
                    <a:p>
                      <a:r>
                        <a:rPr lang="id-ID" sz="1600" dirty="0">
                          <a:latin typeface="Arial" pitchFamily="34" charset="0"/>
                          <a:cs typeface="Arial" pitchFamily="34" charset="0"/>
                        </a:rPr>
                        <a:t>Sales</a:t>
                      </a:r>
                      <a:endParaRPr lang="en-US" sz="1600" dirty="0">
                        <a:latin typeface="Arial" pitchFamily="34" charset="0"/>
                        <a:cs typeface="Arial" pitchFamily="34" charset="0"/>
                      </a:endParaRPr>
                    </a:p>
                  </a:txBody>
                  <a:tcPr marL="74295" marR="74295"/>
                </a:tc>
                <a:tc>
                  <a:txBody>
                    <a:bodyPr/>
                    <a:lstStyle/>
                    <a:p>
                      <a:pPr algn="r" fontAlgn="t"/>
                      <a:r>
                        <a:rPr lang="en-ID" sz="1600" b="0" i="0" u="none" strike="noStrike" dirty="0">
                          <a:solidFill>
                            <a:srgbClr val="000000"/>
                          </a:solidFill>
                          <a:effectLst/>
                          <a:latin typeface="Arial" panose="020B0604020202020204" pitchFamily="34" charset="0"/>
                        </a:rPr>
                        <a:t> </a:t>
                      </a:r>
                    </a:p>
                  </a:txBody>
                  <a:tcPr marL="0" marR="0" marT="0" marB="0"/>
                </a:tc>
                <a:tc>
                  <a:txBody>
                    <a:bodyPr/>
                    <a:lstStyle/>
                    <a:p>
                      <a:pPr algn="r" rtl="0" fontAlgn="ctr"/>
                      <a:endParaRPr lang="en-ID" sz="1600" b="0"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N/A</a:t>
                      </a:r>
                    </a:p>
                  </a:txBody>
                  <a:tcPr marL="0" marR="0" marT="0" marB="0" anchor="ctr"/>
                </a:tc>
                <a:tc>
                  <a:txBody>
                    <a:bodyPr/>
                    <a:lstStyle/>
                    <a:p>
                      <a:pPr algn="l" rtl="0" fontAlgn="ctr"/>
                      <a:r>
                        <a:rPr lang="en-ID" sz="1600" b="0" i="0" u="none" strike="noStrike" dirty="0">
                          <a:solidFill>
                            <a:srgbClr val="000000"/>
                          </a:solidFill>
                          <a:effectLst/>
                          <a:latin typeface="Arial" panose="020B0604020202020204" pitchFamily="34" charset="0"/>
                        </a:rPr>
                        <a:t> No operation</a:t>
                      </a:r>
                    </a:p>
                  </a:txBody>
                  <a:tcPr marL="0" marR="0" marT="0" marB="0" anchor="ctr"/>
                </a:tc>
                <a:extLst>
                  <a:ext uri="{0D108BD9-81ED-4DB2-BD59-A6C34878D82A}">
                    <a16:rowId xmlns:a16="http://schemas.microsoft.com/office/drawing/2014/main" val="10001"/>
                  </a:ext>
                </a:extLst>
              </a:tr>
              <a:tr h="443972">
                <a:tc>
                  <a:txBody>
                    <a:bodyPr/>
                    <a:lstStyle/>
                    <a:p>
                      <a:r>
                        <a:rPr lang="id-ID" sz="1600" dirty="0" err="1">
                          <a:latin typeface="Arial" pitchFamily="34" charset="0"/>
                          <a:cs typeface="Arial" pitchFamily="34" charset="0"/>
                        </a:rPr>
                        <a:t>Expenses</a:t>
                      </a:r>
                      <a:endParaRPr lang="en-US" sz="160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-9,86</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-9,42</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4.65%</a:t>
                      </a:r>
                    </a:p>
                  </a:txBody>
                  <a:tcPr marL="0" marR="0" marT="0" marB="0" anchor="ctr"/>
                </a:tc>
                <a:tc>
                  <a:txBody>
                    <a:bodyPr/>
                    <a:lstStyle/>
                    <a:p>
                      <a:pPr algn="r"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610880">
                <a:tc>
                  <a:txBody>
                    <a:bodyPr/>
                    <a:lstStyle/>
                    <a:p>
                      <a:r>
                        <a:rPr lang="id-ID" sz="1600" b="0" dirty="0">
                          <a:latin typeface="Arial" pitchFamily="34" charset="0"/>
                          <a:cs typeface="Arial" pitchFamily="34" charset="0"/>
                        </a:rPr>
                        <a:t>Other Income</a:t>
                      </a:r>
                      <a:r>
                        <a:rPr lang="id-ID" sz="1600" b="0" baseline="0" dirty="0">
                          <a:latin typeface="Arial" pitchFamily="34" charset="0"/>
                          <a:cs typeface="Arial" pitchFamily="34" charset="0"/>
                        </a:rPr>
                        <a:t> (</a:t>
                      </a:r>
                      <a:r>
                        <a:rPr lang="id-ID" sz="1600" b="0" baseline="0" dirty="0" err="1">
                          <a:latin typeface="Arial" pitchFamily="34" charset="0"/>
                          <a:cs typeface="Arial" pitchFamily="34" charset="0"/>
                        </a:rPr>
                        <a:t>expenses</a:t>
                      </a:r>
                      <a:r>
                        <a:rPr lang="id-ID" sz="1600" b="0" baseline="0" dirty="0">
                          <a:latin typeface="Arial" pitchFamily="34" charset="0"/>
                          <a:cs typeface="Arial" pitchFamily="34" charset="0"/>
                        </a:rPr>
                        <a:t>) Net</a:t>
                      </a:r>
                      <a:endParaRPr lang="en-US" sz="1600" b="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6,62</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-78,51</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108.43%</a:t>
                      </a:r>
                    </a:p>
                  </a:txBody>
                  <a:tcPr marL="0" marR="0" marT="0" marB="0" anchor="ctr"/>
                </a:tc>
                <a:tc>
                  <a:txBody>
                    <a:bodyPr/>
                    <a:lstStyle/>
                    <a:p>
                      <a:pPr algn="l" rtl="0" fontAlgn="ctr"/>
                      <a:r>
                        <a:rPr lang="en-ID" sz="1600" b="0" i="0" u="none" strike="noStrike" dirty="0">
                          <a:solidFill>
                            <a:srgbClr val="000000"/>
                          </a:solidFill>
                          <a:effectLst/>
                          <a:latin typeface="Arial" panose="020B0604020202020204" pitchFamily="34" charset="0"/>
                        </a:rPr>
                        <a:t>Reversal of long accrued cost of production IBN </a:t>
                      </a:r>
                    </a:p>
                  </a:txBody>
                  <a:tcPr marL="0" marR="0" marT="0" marB="0" anchor="ctr"/>
                </a:tc>
                <a:extLst>
                  <a:ext uri="{0D108BD9-81ED-4DB2-BD59-A6C34878D82A}">
                    <a16:rowId xmlns:a16="http://schemas.microsoft.com/office/drawing/2014/main" val="10003"/>
                  </a:ext>
                </a:extLst>
              </a:tr>
              <a:tr h="610880">
                <a:tc>
                  <a:txBody>
                    <a:bodyPr/>
                    <a:lstStyle/>
                    <a:p>
                      <a:r>
                        <a:rPr lang="id-ID" sz="1600" baseline="0" dirty="0">
                          <a:latin typeface="Arial" pitchFamily="34" charset="0"/>
                          <a:cs typeface="Arial" pitchFamily="34" charset="0"/>
                        </a:rPr>
                        <a:t>Profit </a:t>
                      </a:r>
                      <a:r>
                        <a:rPr lang="en-US" sz="1600" baseline="0" dirty="0">
                          <a:latin typeface="Arial" pitchFamily="34" charset="0"/>
                          <a:cs typeface="Arial" pitchFamily="34" charset="0"/>
                        </a:rPr>
                        <a:t>(</a:t>
                      </a:r>
                      <a:r>
                        <a:rPr lang="id-ID" sz="1600" baseline="0" dirty="0">
                          <a:latin typeface="Arial" pitchFamily="34" charset="0"/>
                          <a:cs typeface="Arial" pitchFamily="34" charset="0"/>
                        </a:rPr>
                        <a:t>Loss) before Tax Income</a:t>
                      </a:r>
                      <a:endParaRPr lang="en-US" sz="160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-3,23</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-87,93</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96.32%</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 </a:t>
                      </a:r>
                    </a:p>
                  </a:txBody>
                  <a:tcPr marL="0" marR="0" marT="0" marB="0" anchor="ctr"/>
                </a:tc>
                <a:extLst>
                  <a:ext uri="{0D108BD9-81ED-4DB2-BD59-A6C34878D82A}">
                    <a16:rowId xmlns:a16="http://schemas.microsoft.com/office/drawing/2014/main" val="10004"/>
                  </a:ext>
                </a:extLst>
              </a:tr>
              <a:tr h="514426">
                <a:tc>
                  <a:txBody>
                    <a:bodyPr/>
                    <a:lstStyle/>
                    <a:p>
                      <a:r>
                        <a:rPr lang="id-ID" sz="1600" baseline="0" dirty="0">
                          <a:latin typeface="Arial" pitchFamily="34" charset="0"/>
                          <a:cs typeface="Arial" pitchFamily="34" charset="0"/>
                        </a:rPr>
                        <a:t>Current Profit </a:t>
                      </a:r>
                      <a:r>
                        <a:rPr lang="en-US" sz="1600" baseline="0" dirty="0">
                          <a:latin typeface="Arial" pitchFamily="34" charset="0"/>
                          <a:cs typeface="Arial" pitchFamily="34" charset="0"/>
                        </a:rPr>
                        <a:t>(</a:t>
                      </a:r>
                      <a:r>
                        <a:rPr lang="id-ID" sz="1600" baseline="0" dirty="0">
                          <a:latin typeface="Arial" pitchFamily="34" charset="0"/>
                          <a:cs typeface="Arial" pitchFamily="34" charset="0"/>
                        </a:rPr>
                        <a:t>Loss)</a:t>
                      </a:r>
                      <a:endParaRPr lang="en-US" sz="160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4,04</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-87,93</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104.59%</a:t>
                      </a:r>
                    </a:p>
                  </a:txBody>
                  <a:tcPr marL="0" marR="0" marT="0" marB="0" anchor="ctr"/>
                </a:tc>
                <a:tc>
                  <a:txBody>
                    <a:bodyPr/>
                    <a:lstStyle/>
                    <a:p>
                      <a:pPr algn="l" rtl="0" fontAlgn="ctr"/>
                      <a:r>
                        <a:rPr lang="en-US" sz="1600" b="0" i="0" u="none" strike="noStrike" dirty="0">
                          <a:solidFill>
                            <a:srgbClr val="000000"/>
                          </a:solidFill>
                          <a:effectLst/>
                          <a:latin typeface="Arial" panose="020B0604020202020204" pitchFamily="34" charset="0"/>
                        </a:rPr>
                        <a:t> Reversal Provision For Tax Income of GWSLS (</a:t>
                      </a:r>
                      <a:r>
                        <a:rPr lang="en-US" sz="1600" b="0" i="0" u="none" strike="noStrike" dirty="0" err="1">
                          <a:solidFill>
                            <a:srgbClr val="000000"/>
                          </a:solidFill>
                          <a:effectLst/>
                          <a:latin typeface="Arial" panose="020B0604020202020204" pitchFamily="34" charset="0"/>
                        </a:rPr>
                        <a:t>PPh</a:t>
                      </a:r>
                      <a:r>
                        <a:rPr lang="en-US" sz="1600" b="0" i="0" u="none" strike="noStrike" dirty="0">
                          <a:solidFill>
                            <a:srgbClr val="000000"/>
                          </a:solidFill>
                          <a:effectLst/>
                          <a:latin typeface="Arial" panose="020B0604020202020204" pitchFamily="34" charset="0"/>
                        </a:rPr>
                        <a:t> 29)</a:t>
                      </a: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899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DB4DBE-A41A-4A6D-AB36-ACE65F7A82BE}"/>
              </a:ext>
            </a:extLst>
          </p:cNvPr>
          <p:cNvSpPr txBox="1">
            <a:spLocks noGrp="1"/>
          </p:cNvSpPr>
          <p:nvPr>
            <p:ph type="title"/>
          </p:nvPr>
        </p:nvSpPr>
        <p:spPr>
          <a:xfrm>
            <a:off x="1908314" y="824988"/>
            <a:ext cx="8707347" cy="626622"/>
          </a:xfrm>
          <a:prstGeom prst="rect">
            <a:avLst/>
          </a:prstGeom>
          <a:noFill/>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err="1">
                <a:solidFill>
                  <a:srgbClr val="800000"/>
                </a:solidFill>
                <a:latin typeface="Arial Rounded MT Bold" panose="020F0704030504030204" pitchFamily="34" charset="77"/>
                <a:cs typeface="Arial" pitchFamily="34" charset="0"/>
              </a:rPr>
              <a:t>Laporan</a:t>
            </a:r>
            <a:r>
              <a:rPr lang="en-US" sz="3200" b="1" dirty="0">
                <a:solidFill>
                  <a:srgbClr val="800000"/>
                </a:solidFill>
                <a:latin typeface="Arial Rounded MT Bold" panose="020F0704030504030204" pitchFamily="34" charset="77"/>
                <a:cs typeface="Arial" pitchFamily="34" charset="0"/>
              </a:rPr>
              <a:t> </a:t>
            </a:r>
            <a:r>
              <a:rPr lang="en-US" sz="3200" b="1" dirty="0" err="1">
                <a:solidFill>
                  <a:srgbClr val="800000"/>
                </a:solidFill>
                <a:latin typeface="Arial Rounded MT Bold" panose="020F0704030504030204" pitchFamily="34" charset="77"/>
                <a:cs typeface="Arial" pitchFamily="34" charset="0"/>
              </a:rPr>
              <a:t>Arus</a:t>
            </a:r>
            <a:r>
              <a:rPr lang="en-US" sz="3200" b="1" dirty="0">
                <a:solidFill>
                  <a:srgbClr val="800000"/>
                </a:solidFill>
                <a:latin typeface="Arial Rounded MT Bold" panose="020F0704030504030204" pitchFamily="34" charset="77"/>
                <a:cs typeface="Arial" pitchFamily="34" charset="0"/>
              </a:rPr>
              <a:t> Kas </a:t>
            </a:r>
            <a:r>
              <a:rPr lang="en-US" sz="3200" b="1" dirty="0" err="1">
                <a:solidFill>
                  <a:srgbClr val="800000"/>
                </a:solidFill>
                <a:latin typeface="Arial Rounded MT Bold" panose="020F0704030504030204" pitchFamily="34" charset="77"/>
                <a:cs typeface="Arial" pitchFamily="34" charset="0"/>
              </a:rPr>
              <a:t>Tahun</a:t>
            </a:r>
            <a:r>
              <a:rPr lang="en-US" sz="3200" b="1" dirty="0">
                <a:solidFill>
                  <a:srgbClr val="800000"/>
                </a:solidFill>
                <a:latin typeface="Arial Rounded MT Bold" panose="020F0704030504030204" pitchFamily="34" charset="77"/>
                <a:cs typeface="Arial" pitchFamily="34" charset="0"/>
              </a:rPr>
              <a:t> 2020</a:t>
            </a:r>
          </a:p>
        </p:txBody>
      </p:sp>
      <p:graphicFrame>
        <p:nvGraphicFramePr>
          <p:cNvPr id="5" name="Content Placeholder 4">
            <a:extLst>
              <a:ext uri="{FF2B5EF4-FFF2-40B4-BE49-F238E27FC236}">
                <a16:creationId xmlns:a16="http://schemas.microsoft.com/office/drawing/2014/main" id="{72DB5A80-6828-4515-A760-248D83555F54}"/>
              </a:ext>
            </a:extLst>
          </p:cNvPr>
          <p:cNvGraphicFramePr>
            <a:graphicFrameLocks/>
          </p:cNvGraphicFramePr>
          <p:nvPr>
            <p:extLst>
              <p:ext uri="{D42A27DB-BD31-4B8C-83A1-F6EECF244321}">
                <p14:modId xmlns:p14="http://schemas.microsoft.com/office/powerpoint/2010/main" val="147874226"/>
              </p:ext>
            </p:extLst>
          </p:nvPr>
        </p:nvGraphicFramePr>
        <p:xfrm>
          <a:off x="1908314" y="1540309"/>
          <a:ext cx="8948864" cy="4492703"/>
        </p:xfrm>
        <a:graphic>
          <a:graphicData uri="http://schemas.openxmlformats.org/drawingml/2006/table">
            <a:tbl>
              <a:tblPr firstRow="1" bandRow="1">
                <a:tableStyleId>{5C22544A-7EE6-4342-B048-85BDC9FD1C3A}</a:tableStyleId>
              </a:tblPr>
              <a:tblGrid>
                <a:gridCol w="2679323">
                  <a:extLst>
                    <a:ext uri="{9D8B030D-6E8A-4147-A177-3AD203B41FA5}">
                      <a16:colId xmlns:a16="http://schemas.microsoft.com/office/drawing/2014/main" val="20000"/>
                    </a:ext>
                  </a:extLst>
                </a:gridCol>
                <a:gridCol w="1110628">
                  <a:extLst>
                    <a:ext uri="{9D8B030D-6E8A-4147-A177-3AD203B41FA5}">
                      <a16:colId xmlns:a16="http://schemas.microsoft.com/office/drawing/2014/main" val="20001"/>
                    </a:ext>
                  </a:extLst>
                </a:gridCol>
                <a:gridCol w="1061810">
                  <a:extLst>
                    <a:ext uri="{9D8B030D-6E8A-4147-A177-3AD203B41FA5}">
                      <a16:colId xmlns:a16="http://schemas.microsoft.com/office/drawing/2014/main" val="20002"/>
                    </a:ext>
                  </a:extLst>
                </a:gridCol>
                <a:gridCol w="1269290">
                  <a:extLst>
                    <a:ext uri="{9D8B030D-6E8A-4147-A177-3AD203B41FA5}">
                      <a16:colId xmlns:a16="http://schemas.microsoft.com/office/drawing/2014/main" val="20004"/>
                    </a:ext>
                  </a:extLst>
                </a:gridCol>
                <a:gridCol w="2827813">
                  <a:extLst>
                    <a:ext uri="{9D8B030D-6E8A-4147-A177-3AD203B41FA5}">
                      <a16:colId xmlns:a16="http://schemas.microsoft.com/office/drawing/2014/main" val="2634664078"/>
                    </a:ext>
                  </a:extLst>
                </a:gridCol>
              </a:tblGrid>
              <a:tr h="380527">
                <a:tc>
                  <a:txBody>
                    <a:bodyPr/>
                    <a:lstStyle/>
                    <a:p>
                      <a:pPr algn="ctr"/>
                      <a:r>
                        <a:rPr lang="en-US" sz="1600" dirty="0">
                          <a:latin typeface="Arial" pitchFamily="34" charset="0"/>
                          <a:cs typeface="Arial" pitchFamily="34" charset="0"/>
                        </a:rPr>
                        <a:t>Des</a:t>
                      </a:r>
                      <a:r>
                        <a:rPr lang="id-ID" sz="1600" dirty="0">
                          <a:latin typeface="Arial" pitchFamily="34" charset="0"/>
                          <a:cs typeface="Arial" pitchFamily="34" charset="0"/>
                        </a:rPr>
                        <a:t>cription</a:t>
                      </a:r>
                      <a:endParaRPr lang="en-US" sz="1600" dirty="0">
                        <a:latin typeface="Arial" pitchFamily="34" charset="0"/>
                        <a:cs typeface="Arial" pitchFamily="34" charset="0"/>
                      </a:endParaRPr>
                    </a:p>
                  </a:txBody>
                  <a:tcPr marL="74295" marR="74295"/>
                </a:tc>
                <a:tc>
                  <a:txBody>
                    <a:bodyPr/>
                    <a:lstStyle/>
                    <a:p>
                      <a:pPr algn="ctr"/>
                      <a:r>
                        <a:rPr lang="id-ID" sz="1600" baseline="0" dirty="0">
                          <a:latin typeface="Arial" pitchFamily="34" charset="0"/>
                          <a:cs typeface="Arial" pitchFamily="34" charset="0"/>
                        </a:rPr>
                        <a:t>2020</a:t>
                      </a:r>
                      <a:endParaRPr lang="en-US" sz="1600" dirty="0">
                        <a:latin typeface="Arial" pitchFamily="34" charset="0"/>
                        <a:cs typeface="Arial" pitchFamily="34" charset="0"/>
                      </a:endParaRPr>
                    </a:p>
                  </a:txBody>
                  <a:tcPr marL="74295" marR="74295"/>
                </a:tc>
                <a:tc>
                  <a:txBody>
                    <a:bodyPr/>
                    <a:lstStyle/>
                    <a:p>
                      <a:pPr algn="ctr"/>
                      <a:r>
                        <a:rPr lang="en-US" sz="1600" baseline="0" dirty="0">
                          <a:latin typeface="Arial" pitchFamily="34" charset="0"/>
                          <a:cs typeface="Arial" pitchFamily="34" charset="0"/>
                        </a:rPr>
                        <a:t>2019</a:t>
                      </a:r>
                      <a:endParaRPr lang="en-US" sz="1600" dirty="0">
                        <a:latin typeface="Arial" pitchFamily="34" charset="0"/>
                        <a:cs typeface="Arial" pitchFamily="34" charset="0"/>
                      </a:endParaRPr>
                    </a:p>
                  </a:txBody>
                  <a:tcPr marL="74295" marR="74295"/>
                </a:tc>
                <a:tc>
                  <a:txBody>
                    <a:bodyPr/>
                    <a:lstStyle/>
                    <a:p>
                      <a:pPr algn="ctr"/>
                      <a:r>
                        <a:rPr lang="id-ID" sz="1600" dirty="0">
                          <a:latin typeface="Arial" pitchFamily="34" charset="0"/>
                          <a:cs typeface="Arial" pitchFamily="34" charset="0"/>
                        </a:rPr>
                        <a:t>Increase/</a:t>
                      </a:r>
                    </a:p>
                    <a:p>
                      <a:pPr algn="ctr"/>
                      <a:r>
                        <a:rPr lang="id-ID" sz="1600" dirty="0">
                          <a:latin typeface="Arial" pitchFamily="34" charset="0"/>
                          <a:cs typeface="Arial" pitchFamily="34" charset="0"/>
                        </a:rPr>
                        <a:t>Decrease</a:t>
                      </a:r>
                      <a:endParaRPr lang="en-US" sz="1600" dirty="0">
                        <a:latin typeface="Arial" pitchFamily="34" charset="0"/>
                        <a:cs typeface="Arial" pitchFamily="34" charset="0"/>
                      </a:endParaRPr>
                    </a:p>
                    <a:p>
                      <a:pPr algn="ctr"/>
                      <a:r>
                        <a:rPr lang="en-US" sz="1600" dirty="0">
                          <a:latin typeface="Arial" pitchFamily="34" charset="0"/>
                          <a:cs typeface="Arial" pitchFamily="34" charset="0"/>
                        </a:rPr>
                        <a:t>(%)</a:t>
                      </a:r>
                    </a:p>
                  </a:txBody>
                  <a:tcPr marL="74295" marR="74295"/>
                </a:tc>
                <a:tc>
                  <a:txBody>
                    <a:bodyPr/>
                    <a:lstStyle/>
                    <a:p>
                      <a:pPr algn="ctr"/>
                      <a:r>
                        <a:rPr lang="en-US" sz="1600" dirty="0">
                          <a:latin typeface="Arial" pitchFamily="34" charset="0"/>
                          <a:cs typeface="Arial" pitchFamily="34" charset="0"/>
                        </a:rPr>
                        <a:t>Notes</a:t>
                      </a:r>
                    </a:p>
                  </a:txBody>
                  <a:tcPr marL="74295" marR="74295"/>
                </a:tc>
                <a:extLst>
                  <a:ext uri="{0D108BD9-81ED-4DB2-BD59-A6C34878D82A}">
                    <a16:rowId xmlns:a16="http://schemas.microsoft.com/office/drawing/2014/main" val="10000"/>
                  </a:ext>
                </a:extLst>
              </a:tr>
              <a:tr h="466187">
                <a:tc>
                  <a:txBody>
                    <a:bodyPr/>
                    <a:lstStyle/>
                    <a:p>
                      <a:r>
                        <a:rPr lang="en-US" sz="1600" b="1" i="1" dirty="0">
                          <a:latin typeface="Arial" pitchFamily="34" charset="0"/>
                          <a:cs typeface="Arial" pitchFamily="34" charset="0"/>
                        </a:rPr>
                        <a:t>Cash flow from operating activities</a:t>
                      </a:r>
                    </a:p>
                  </a:txBody>
                  <a:tcPr marL="74295" marR="74295"/>
                </a:tc>
                <a:tc>
                  <a:txBody>
                    <a:bodyPr/>
                    <a:lstStyle/>
                    <a:p>
                      <a:pPr algn="r" fontAlgn="t"/>
                      <a:endParaRPr lang="en-ID" sz="1600" b="0" i="0" u="none" strike="noStrike" dirty="0">
                        <a:solidFill>
                          <a:srgbClr val="000000"/>
                        </a:solidFill>
                        <a:effectLst/>
                        <a:latin typeface="Arial" panose="020B0604020202020204" pitchFamily="34" charset="0"/>
                      </a:endParaRPr>
                    </a:p>
                  </a:txBody>
                  <a:tcPr marL="0" marR="0" marT="0" marB="0"/>
                </a:tc>
                <a:tc>
                  <a:txBody>
                    <a:bodyPr/>
                    <a:lstStyle/>
                    <a:p>
                      <a:pPr algn="r" rtl="0" fontAlgn="ctr"/>
                      <a:endParaRPr lang="en-ID" sz="1600" b="0" i="0" u="none" strike="noStrike" dirty="0">
                        <a:solidFill>
                          <a:srgbClr val="000000"/>
                        </a:solidFill>
                        <a:effectLst/>
                        <a:latin typeface="Arial" panose="020B0604020202020204" pitchFamily="34" charset="0"/>
                      </a:endParaRPr>
                    </a:p>
                  </a:txBody>
                  <a:tcPr marL="0" marR="0" marT="0" marB="0" anchor="ctr"/>
                </a:tc>
                <a:tc>
                  <a:txBody>
                    <a:bodyPr/>
                    <a:lstStyle/>
                    <a:p>
                      <a:pPr algn="r" rtl="0" fontAlgn="ctr"/>
                      <a:endParaRPr lang="en-ID" sz="16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24609227"/>
                  </a:ext>
                </a:extLst>
              </a:tr>
              <a:tr h="466187">
                <a:tc>
                  <a:txBody>
                    <a:bodyPr/>
                    <a:lstStyle/>
                    <a:p>
                      <a:r>
                        <a:rPr lang="id-ID" sz="1600" dirty="0" err="1">
                          <a:latin typeface="Arial" pitchFamily="34" charset="0"/>
                          <a:cs typeface="Arial" pitchFamily="34" charset="0"/>
                        </a:rPr>
                        <a:t>Receipt</a:t>
                      </a:r>
                      <a:r>
                        <a:rPr lang="id-ID" sz="1600" dirty="0">
                          <a:latin typeface="Arial" pitchFamily="34" charset="0"/>
                          <a:cs typeface="Arial" pitchFamily="34" charset="0"/>
                        </a:rPr>
                        <a:t> </a:t>
                      </a:r>
                      <a:r>
                        <a:rPr lang="id-ID" sz="1600" dirty="0" err="1">
                          <a:latin typeface="Arial" pitchFamily="34" charset="0"/>
                          <a:cs typeface="Arial" pitchFamily="34" charset="0"/>
                        </a:rPr>
                        <a:t>from</a:t>
                      </a:r>
                      <a:r>
                        <a:rPr lang="id-ID" sz="1600" dirty="0">
                          <a:latin typeface="Arial" pitchFamily="34" charset="0"/>
                          <a:cs typeface="Arial" pitchFamily="34" charset="0"/>
                        </a:rPr>
                        <a:t> </a:t>
                      </a:r>
                      <a:r>
                        <a:rPr lang="id-ID" sz="1600" dirty="0" err="1">
                          <a:latin typeface="Arial" pitchFamily="34" charset="0"/>
                          <a:cs typeface="Arial" pitchFamily="34" charset="0"/>
                        </a:rPr>
                        <a:t>Customers</a:t>
                      </a:r>
                      <a:r>
                        <a:rPr lang="id-ID" sz="1600" dirty="0">
                          <a:latin typeface="Arial" pitchFamily="34" charset="0"/>
                          <a:cs typeface="Arial" pitchFamily="34" charset="0"/>
                        </a:rPr>
                        <a:t> </a:t>
                      </a:r>
                      <a:endParaRPr lang="en-US" sz="1600" dirty="0">
                        <a:latin typeface="Arial" pitchFamily="34" charset="0"/>
                        <a:cs typeface="Arial" pitchFamily="34" charset="0"/>
                      </a:endParaRPr>
                    </a:p>
                  </a:txBody>
                  <a:tcPr marL="74295" marR="74295"/>
                </a:tc>
                <a:tc>
                  <a:txBody>
                    <a:bodyPr/>
                    <a:lstStyle/>
                    <a:p>
                      <a:pPr algn="r" fontAlgn="t"/>
                      <a:r>
                        <a:rPr lang="en-ID" sz="1600" b="0" i="0" u="none" strike="noStrike" dirty="0">
                          <a:solidFill>
                            <a:srgbClr val="000000"/>
                          </a:solidFill>
                          <a:effectLst/>
                          <a:latin typeface="Arial" panose="020B0604020202020204" pitchFamily="34" charset="0"/>
                        </a:rPr>
                        <a:t>5,69 </a:t>
                      </a:r>
                    </a:p>
                  </a:txBody>
                  <a:tcPr marL="0" marR="0" marT="0" marB="0"/>
                </a:tc>
                <a:tc>
                  <a:txBody>
                    <a:bodyPr/>
                    <a:lstStyle/>
                    <a:p>
                      <a:pPr algn="r" rtl="0" fontAlgn="ctr"/>
                      <a:r>
                        <a:rPr lang="en-ID" sz="1600" b="0" i="0" u="none" strike="noStrike" dirty="0">
                          <a:solidFill>
                            <a:srgbClr val="000000"/>
                          </a:solidFill>
                          <a:effectLst/>
                          <a:latin typeface="Arial" panose="020B0604020202020204" pitchFamily="34" charset="0"/>
                        </a:rPr>
                        <a:t>-</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N/A</a:t>
                      </a:r>
                    </a:p>
                  </a:txBody>
                  <a:tcPr marL="0" marR="0" marT="0" marB="0" anchor="ctr"/>
                </a:tc>
                <a:tc>
                  <a:txBody>
                    <a:bodyPr/>
                    <a:lstStyle/>
                    <a:p>
                      <a:pPr algn="l" rtl="0" fontAlgn="ctr"/>
                      <a:r>
                        <a:rPr lang="en-ID" sz="1600" b="0" i="0" u="none" strike="noStrike" dirty="0">
                          <a:solidFill>
                            <a:srgbClr val="000000"/>
                          </a:solidFill>
                          <a:effectLst/>
                          <a:latin typeface="Arial" panose="020B0604020202020204" pitchFamily="34" charset="0"/>
                        </a:rPr>
                        <a:t> PEP Settlement</a:t>
                      </a:r>
                    </a:p>
                  </a:txBody>
                  <a:tcPr marL="0" marR="0" marT="0" marB="0" anchor="ctr"/>
                </a:tc>
                <a:extLst>
                  <a:ext uri="{0D108BD9-81ED-4DB2-BD59-A6C34878D82A}">
                    <a16:rowId xmlns:a16="http://schemas.microsoft.com/office/drawing/2014/main" val="10001"/>
                  </a:ext>
                </a:extLst>
              </a:tr>
              <a:tr h="420889">
                <a:tc>
                  <a:txBody>
                    <a:bodyPr/>
                    <a:lstStyle/>
                    <a:p>
                      <a:r>
                        <a:rPr lang="id-ID" sz="1600" dirty="0" err="1">
                          <a:latin typeface="Arial" pitchFamily="34" charset="0"/>
                          <a:cs typeface="Arial" pitchFamily="34" charset="0"/>
                        </a:rPr>
                        <a:t>Payment</a:t>
                      </a:r>
                      <a:r>
                        <a:rPr lang="id-ID" sz="1600" dirty="0">
                          <a:latin typeface="Arial" pitchFamily="34" charset="0"/>
                          <a:cs typeface="Arial" pitchFamily="34" charset="0"/>
                        </a:rPr>
                        <a:t> </a:t>
                      </a:r>
                      <a:r>
                        <a:rPr lang="id-ID" sz="1600" dirty="0" err="1">
                          <a:latin typeface="Arial" pitchFamily="34" charset="0"/>
                          <a:cs typeface="Arial" pitchFamily="34" charset="0"/>
                        </a:rPr>
                        <a:t>for</a:t>
                      </a:r>
                      <a:r>
                        <a:rPr lang="id-ID" sz="1600" dirty="0">
                          <a:latin typeface="Arial" pitchFamily="34" charset="0"/>
                          <a:cs typeface="Arial" pitchFamily="34" charset="0"/>
                        </a:rPr>
                        <a:t> 3rd </a:t>
                      </a:r>
                      <a:r>
                        <a:rPr lang="id-ID" sz="1600" dirty="0" err="1">
                          <a:latin typeface="Arial" pitchFamily="34" charset="0"/>
                          <a:cs typeface="Arial" pitchFamily="34" charset="0"/>
                        </a:rPr>
                        <a:t>parties</a:t>
                      </a:r>
                      <a:endParaRPr lang="en-US" sz="160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(1,67)</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(3,94)</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-57.61%</a:t>
                      </a:r>
                    </a:p>
                  </a:txBody>
                  <a:tcPr marL="0" marR="0" marT="0" marB="0" anchor="ctr"/>
                </a:tc>
                <a:tc>
                  <a:txBody>
                    <a:bodyPr/>
                    <a:lstStyle/>
                    <a:p>
                      <a:pPr algn="r"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466187">
                <a:tc>
                  <a:txBody>
                    <a:bodyPr/>
                    <a:lstStyle/>
                    <a:p>
                      <a:r>
                        <a:rPr lang="id-ID" sz="1600" b="0" baseline="0" dirty="0" err="1">
                          <a:latin typeface="Arial" pitchFamily="34" charset="0"/>
                          <a:cs typeface="Arial" pitchFamily="34" charset="0"/>
                        </a:rPr>
                        <a:t>Payment</a:t>
                      </a:r>
                      <a:r>
                        <a:rPr lang="id-ID" sz="1600" b="0" baseline="0" dirty="0">
                          <a:latin typeface="Arial" pitchFamily="34" charset="0"/>
                          <a:cs typeface="Arial" pitchFamily="34" charset="0"/>
                        </a:rPr>
                        <a:t> </a:t>
                      </a:r>
                      <a:r>
                        <a:rPr lang="id-ID" sz="1600" b="0" baseline="0" dirty="0" err="1">
                          <a:latin typeface="Arial" pitchFamily="34" charset="0"/>
                          <a:cs typeface="Arial" pitchFamily="34" charset="0"/>
                        </a:rPr>
                        <a:t>to</a:t>
                      </a:r>
                      <a:r>
                        <a:rPr lang="id-ID" sz="1600" b="0" baseline="0" dirty="0">
                          <a:latin typeface="Arial" pitchFamily="34" charset="0"/>
                          <a:cs typeface="Arial" pitchFamily="34" charset="0"/>
                        </a:rPr>
                        <a:t> </a:t>
                      </a:r>
                      <a:r>
                        <a:rPr lang="id-ID" sz="1600" b="0" baseline="0" dirty="0" err="1">
                          <a:latin typeface="Arial" pitchFamily="34" charset="0"/>
                          <a:cs typeface="Arial" pitchFamily="34" charset="0"/>
                        </a:rPr>
                        <a:t>suppliers</a:t>
                      </a:r>
                      <a:r>
                        <a:rPr lang="id-ID" sz="1600" b="0" baseline="0" dirty="0">
                          <a:latin typeface="Arial" pitchFamily="34" charset="0"/>
                          <a:cs typeface="Arial" pitchFamily="34" charset="0"/>
                        </a:rPr>
                        <a:t> &amp; </a:t>
                      </a:r>
                      <a:r>
                        <a:rPr lang="id-ID" sz="1600" b="0" baseline="0" dirty="0" err="1">
                          <a:latin typeface="Arial" pitchFamily="34" charset="0"/>
                          <a:cs typeface="Arial" pitchFamily="34" charset="0"/>
                        </a:rPr>
                        <a:t>employees</a:t>
                      </a:r>
                      <a:endParaRPr lang="en-US" sz="1600" b="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(6,41)</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(10,09)</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36.47%</a:t>
                      </a:r>
                    </a:p>
                  </a:txBody>
                  <a:tcPr marL="0" marR="0" marT="0" marB="0" anchor="ctr"/>
                </a:tc>
                <a:tc>
                  <a:txBody>
                    <a:bodyPr/>
                    <a:lstStyle/>
                    <a:p>
                      <a:pPr algn="l"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r h="454305">
                <a:tc>
                  <a:txBody>
                    <a:bodyPr/>
                    <a:lstStyle/>
                    <a:p>
                      <a:r>
                        <a:rPr lang="id-ID" sz="1600" baseline="0" dirty="0">
                          <a:latin typeface="Arial" pitchFamily="34" charset="0"/>
                          <a:cs typeface="Arial" pitchFamily="34" charset="0"/>
                        </a:rPr>
                        <a:t>Net </a:t>
                      </a:r>
                      <a:r>
                        <a:rPr lang="id-ID" sz="1600" baseline="0" dirty="0" err="1">
                          <a:latin typeface="Arial" pitchFamily="34" charset="0"/>
                          <a:cs typeface="Arial" pitchFamily="34" charset="0"/>
                        </a:rPr>
                        <a:t>cashflow</a:t>
                      </a:r>
                      <a:r>
                        <a:rPr lang="id-ID" sz="1600" baseline="0" dirty="0">
                          <a:latin typeface="Arial" pitchFamily="34" charset="0"/>
                          <a:cs typeface="Arial" pitchFamily="34" charset="0"/>
                        </a:rPr>
                        <a:t> </a:t>
                      </a:r>
                      <a:r>
                        <a:rPr lang="id-ID" sz="1600" baseline="0" dirty="0" err="1">
                          <a:latin typeface="Arial" pitchFamily="34" charset="0"/>
                          <a:cs typeface="Arial" pitchFamily="34" charset="0"/>
                        </a:rPr>
                        <a:t>for</a:t>
                      </a:r>
                      <a:r>
                        <a:rPr lang="id-ID" sz="1600" baseline="0" dirty="0">
                          <a:latin typeface="Arial" pitchFamily="34" charset="0"/>
                          <a:cs typeface="Arial" pitchFamily="34" charset="0"/>
                        </a:rPr>
                        <a:t> </a:t>
                      </a:r>
                      <a:r>
                        <a:rPr lang="id-ID" sz="1600" baseline="0" dirty="0" err="1">
                          <a:latin typeface="Arial" pitchFamily="34" charset="0"/>
                          <a:cs typeface="Arial" pitchFamily="34" charset="0"/>
                        </a:rPr>
                        <a:t>operating</a:t>
                      </a:r>
                      <a:r>
                        <a:rPr lang="id-ID" sz="1600" baseline="0" dirty="0">
                          <a:latin typeface="Arial" pitchFamily="34" charset="0"/>
                          <a:cs typeface="Arial" pitchFamily="34" charset="0"/>
                        </a:rPr>
                        <a:t> </a:t>
                      </a:r>
                      <a:r>
                        <a:rPr lang="id-ID" sz="1600" baseline="0" dirty="0" err="1">
                          <a:latin typeface="Arial" pitchFamily="34" charset="0"/>
                          <a:cs typeface="Arial" pitchFamily="34" charset="0"/>
                        </a:rPr>
                        <a:t>activities</a:t>
                      </a:r>
                      <a:endParaRPr lang="en-US" sz="160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(2,38)</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(13,66)</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-82.57%</a:t>
                      </a:r>
                    </a:p>
                  </a:txBody>
                  <a:tcPr marL="0" marR="0" marT="0" marB="0" anchor="ctr"/>
                </a:tc>
                <a:tc>
                  <a:txBody>
                    <a:bodyPr/>
                    <a:lstStyle/>
                    <a:p>
                      <a:pPr algn="r"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4"/>
                  </a:ext>
                </a:extLst>
              </a:tr>
              <a:tr h="466187">
                <a:tc>
                  <a:txBody>
                    <a:bodyPr/>
                    <a:lstStyle/>
                    <a:p>
                      <a:r>
                        <a:rPr lang="id-ID" sz="1600" baseline="0" dirty="0">
                          <a:latin typeface="Arial" pitchFamily="34" charset="0"/>
                          <a:cs typeface="Arial" pitchFamily="34" charset="0"/>
                        </a:rPr>
                        <a:t>Current Profit </a:t>
                      </a:r>
                      <a:r>
                        <a:rPr lang="en-US" sz="1600" baseline="0" dirty="0">
                          <a:latin typeface="Arial" pitchFamily="34" charset="0"/>
                          <a:cs typeface="Arial" pitchFamily="34" charset="0"/>
                        </a:rPr>
                        <a:t>(</a:t>
                      </a:r>
                      <a:r>
                        <a:rPr lang="id-ID" sz="1600" baseline="0" dirty="0">
                          <a:latin typeface="Arial" pitchFamily="34" charset="0"/>
                          <a:cs typeface="Arial" pitchFamily="34" charset="0"/>
                        </a:rPr>
                        <a:t>Loss)</a:t>
                      </a:r>
                      <a:endParaRPr lang="en-US" sz="1600" dirty="0">
                        <a:latin typeface="Arial" pitchFamily="34" charset="0"/>
                        <a:cs typeface="Arial" pitchFamily="34" charset="0"/>
                      </a:endParaRP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4,04</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-87,93</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104.59%</a:t>
                      </a:r>
                    </a:p>
                  </a:txBody>
                  <a:tcPr marL="0" marR="0" marT="0" marB="0" anchor="ctr"/>
                </a:tc>
                <a:tc>
                  <a:txBody>
                    <a:bodyPr/>
                    <a:lstStyle/>
                    <a:p>
                      <a:pPr algn="l"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5"/>
                  </a:ext>
                </a:extLst>
              </a:tr>
              <a:tr h="466187">
                <a:tc>
                  <a:txBody>
                    <a:bodyPr/>
                    <a:lstStyle/>
                    <a:p>
                      <a:r>
                        <a:rPr lang="en-US" sz="1600" dirty="0">
                          <a:latin typeface="Arial" pitchFamily="34" charset="0"/>
                          <a:cs typeface="Arial" pitchFamily="34" charset="0"/>
                        </a:rPr>
                        <a:t>Cash on Hand and in Banks at end of year</a:t>
                      </a:r>
                    </a:p>
                  </a:txBody>
                  <a:tcPr marL="74295" marR="74295"/>
                </a:tc>
                <a:tc>
                  <a:txBody>
                    <a:bodyPr/>
                    <a:lstStyle/>
                    <a:p>
                      <a:pPr algn="r" rtl="0" fontAlgn="ctr"/>
                      <a:r>
                        <a:rPr lang="en-ID" sz="1600" b="0" i="0" u="none" strike="noStrike" dirty="0">
                          <a:solidFill>
                            <a:srgbClr val="000000"/>
                          </a:solidFill>
                          <a:effectLst/>
                          <a:latin typeface="Arial" panose="020B0604020202020204" pitchFamily="34" charset="0"/>
                        </a:rPr>
                        <a:t>4,52</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6,84</a:t>
                      </a:r>
                    </a:p>
                  </a:txBody>
                  <a:tcPr marL="0" marR="0" marT="0" marB="0" anchor="ctr"/>
                </a:tc>
                <a:tc>
                  <a:txBody>
                    <a:bodyPr/>
                    <a:lstStyle/>
                    <a:p>
                      <a:pPr algn="r" rtl="0" fontAlgn="ctr"/>
                      <a:r>
                        <a:rPr lang="en-ID" sz="1600" b="0" i="0" u="none" strike="noStrike" dirty="0">
                          <a:solidFill>
                            <a:srgbClr val="000000"/>
                          </a:solidFill>
                          <a:effectLst/>
                          <a:latin typeface="Arial" panose="020B0604020202020204" pitchFamily="34" charset="0"/>
                        </a:rPr>
                        <a:t>-33.92%</a:t>
                      </a:r>
                    </a:p>
                  </a:txBody>
                  <a:tcPr marL="0" marR="0" marT="0" marB="0" anchor="ctr"/>
                </a:tc>
                <a:tc>
                  <a:txBody>
                    <a:bodyPr/>
                    <a:lstStyle/>
                    <a:p>
                      <a:pPr algn="l" rtl="0" fontAlgn="ctr"/>
                      <a:endParaRPr lang="en-ID"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25410962"/>
                  </a:ext>
                </a:extLst>
              </a:tr>
            </a:tbl>
          </a:graphicData>
        </a:graphic>
      </p:graphicFrame>
    </p:spTree>
    <p:extLst>
      <p:ext uri="{BB962C8B-B14F-4D97-AF65-F5344CB8AC3E}">
        <p14:creationId xmlns:p14="http://schemas.microsoft.com/office/powerpoint/2010/main" val="706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59" y="708061"/>
            <a:ext cx="8911687" cy="572562"/>
          </a:xfrm>
        </p:spPr>
        <p:txBody>
          <a:bodyPr>
            <a:noAutofit/>
          </a:bodyPr>
          <a:lstStyle/>
          <a:p>
            <a:r>
              <a:rPr lang="en-US" b="1" dirty="0" err="1">
                <a:solidFill>
                  <a:srgbClr val="800000"/>
                </a:solidFill>
                <a:latin typeface="Arial Rounded MT Bold" panose="020F0704030504030204" pitchFamily="34" charset="77"/>
                <a:cs typeface="Arial" panose="020B0604020202020204" pitchFamily="34" charset="0"/>
              </a:rPr>
              <a:t>Usul</a:t>
            </a:r>
            <a:r>
              <a:rPr lang="en-US" b="1" dirty="0">
                <a:solidFill>
                  <a:srgbClr val="800000"/>
                </a:solidFill>
                <a:latin typeface="Arial Rounded MT Bold" panose="020F0704030504030204" pitchFamily="34" charset="77"/>
                <a:cs typeface="Arial" panose="020B0604020202020204" pitchFamily="34" charset="0"/>
              </a:rPr>
              <a:t> Keputusan Mata Acara </a:t>
            </a:r>
            <a:r>
              <a:rPr lang="en-US" b="1" dirty="0" err="1">
                <a:solidFill>
                  <a:srgbClr val="800000"/>
                </a:solidFill>
                <a:latin typeface="Arial Rounded MT Bold" panose="020F0704030504030204" pitchFamily="34" charset="77"/>
                <a:cs typeface="Arial" panose="020B0604020202020204" pitchFamily="34" charset="0"/>
              </a:rPr>
              <a:t>Pertama</a:t>
            </a:r>
            <a:endParaRPr lang="en-US" b="1" dirty="0">
              <a:solidFill>
                <a:srgbClr val="800000"/>
              </a:solidFill>
              <a:latin typeface="Arial Rounded MT Bold" panose="020F0704030504030204" pitchFamily="34" charset="77"/>
              <a:cs typeface="Arial" panose="020B0604020202020204" pitchFamily="34" charset="0"/>
            </a:endParaRPr>
          </a:p>
        </p:txBody>
      </p:sp>
      <p:sp>
        <p:nvSpPr>
          <p:cNvPr id="3" name="Content Placeholder 2"/>
          <p:cNvSpPr>
            <a:spLocks noGrp="1"/>
          </p:cNvSpPr>
          <p:nvPr>
            <p:ph idx="1"/>
          </p:nvPr>
        </p:nvSpPr>
        <p:spPr>
          <a:xfrm>
            <a:off x="1500299" y="1544408"/>
            <a:ext cx="9374281" cy="3313342"/>
          </a:xfrm>
        </p:spPr>
        <p:txBody>
          <a:bodyPr>
            <a:noAutofit/>
          </a:bodyPr>
          <a:lstStyle/>
          <a:p>
            <a:pPr marL="342900" marR="0" lvl="0" indent="-342900" algn="just">
              <a:spcBef>
                <a:spcPts val="0"/>
              </a:spcBef>
              <a:spcAft>
                <a:spcPts val="0"/>
              </a:spcAft>
              <a:buClr>
                <a:srgbClr val="800000"/>
              </a:buClr>
              <a:buFont typeface="+mj-lt"/>
              <a:buAutoNum type="arabicPeriod"/>
              <a:tabLst>
                <a:tab pos="457200" algn="l"/>
                <a:tab pos="914400" algn="l"/>
                <a:tab pos="1371600" algn="l"/>
                <a:tab pos="1828800" algn="l"/>
                <a:tab pos="2286000" algn="l"/>
                <a:tab pos="2743200" algn="l"/>
                <a:tab pos="3200400" algn="l"/>
                <a:tab pos="3657600" algn="l"/>
                <a:tab pos="4114800" algn="l"/>
                <a:tab pos="270510" algn="l"/>
                <a:tab pos="360045" algn="l"/>
                <a:tab pos="914400" algn="l"/>
                <a:tab pos="1371600" algn="l"/>
                <a:tab pos="1828800" algn="l"/>
                <a:tab pos="2286000" algn="l"/>
                <a:tab pos="2743200" algn="l"/>
                <a:tab pos="3200400" algn="l"/>
                <a:tab pos="3657600" algn="l"/>
                <a:tab pos="4114800" algn="l"/>
              </a:tabLst>
            </a:pP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Menyetujui</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dan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menerima</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baik</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termasuk</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Tugas</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Pengawasan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Dewan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Komisaris</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2020;</a:t>
            </a:r>
            <a:endParaRPr lang="en-ID" sz="2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Clr>
                <a:srgbClr val="800000"/>
              </a:buClr>
              <a:buFont typeface="+mj-lt"/>
              <a:buAutoNum type="arabicPeriod"/>
              <a:tabLst>
                <a:tab pos="457200" algn="l"/>
                <a:tab pos="914400" algn="l"/>
                <a:tab pos="1371600" algn="l"/>
                <a:tab pos="1828800" algn="l"/>
                <a:tab pos="2286000" algn="l"/>
                <a:tab pos="2743200" algn="l"/>
                <a:tab pos="3200400" algn="l"/>
                <a:tab pos="3657600" algn="l"/>
                <a:tab pos="4114800" algn="l"/>
                <a:tab pos="270510" algn="l"/>
                <a:tab pos="360045" algn="l"/>
                <a:tab pos="914400" algn="l"/>
                <a:tab pos="1371600" algn="l"/>
                <a:tab pos="1828800" algn="l"/>
                <a:tab pos="2286000" algn="l"/>
                <a:tab pos="2743200" algn="l"/>
                <a:tab pos="3200400" algn="l"/>
                <a:tab pos="3657600" algn="l"/>
                <a:tab pos="4114800" algn="l"/>
              </a:tabLst>
            </a:pP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Mengesahkan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Keuangan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Perseroan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untuk</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Tahun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Buku</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yang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berakhir</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pada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tanggal</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31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Desember</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2020 yang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telah</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diaudit</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oleh Kantor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Akuntan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Publik</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Paul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Hadiwinata</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Hidajat</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Arsono</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Retno</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Palilingan &amp;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Rekan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dengan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Opini</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Tanpa</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Modifikasian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sebagaimana</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dimuat</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dalam</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Laporan</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Auditor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tanggal</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26 </a:t>
            </a:r>
            <a:r>
              <a:rPr lang="en-US" sz="22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Februari</a:t>
            </a:r>
            <a:r>
              <a:rPr lang="en-US" sz="2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2021.                   No: 00170/2.1133/AU.1/02/0133-3/1/II/2021.</a:t>
            </a:r>
            <a:endParaRPr lang="en-ID" sz="2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62148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776</TotalTime>
  <Words>1291</Words>
  <Application>Microsoft Office PowerPoint</Application>
  <PresentationFormat>Widescreen</PresentationFormat>
  <Paragraphs>227</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Rounded MT Bold</vt:lpstr>
      <vt:lpstr>Calibri</vt:lpstr>
      <vt:lpstr>Century Gothic</vt:lpstr>
      <vt:lpstr>Garamond</vt:lpstr>
      <vt:lpstr>Times New Roman</vt:lpstr>
      <vt:lpstr>Wingdings</vt:lpstr>
      <vt:lpstr>Wingdings 3</vt:lpstr>
      <vt:lpstr>Wisp</vt:lpstr>
      <vt:lpstr>PowerPoint Presentation</vt:lpstr>
      <vt:lpstr>Sekilas Perseroan 2020</vt:lpstr>
      <vt:lpstr>Agenda RUPST 2020</vt:lpstr>
      <vt:lpstr>Laporan Pengawasan Dewan Komisaris</vt:lpstr>
      <vt:lpstr>Laporan Tahunan 2020;  Laporan Kegiatan &amp; Kinerja Keuangan </vt:lpstr>
      <vt:lpstr>PowerPoint Presentation</vt:lpstr>
      <vt:lpstr>Ikhtisar Laporan Laba Rugi Tahun 2020</vt:lpstr>
      <vt:lpstr>Laporan Arus Kas Tahun 2020</vt:lpstr>
      <vt:lpstr>Usul Keputusan Mata Acara Pertama</vt:lpstr>
      <vt:lpstr>Usul Keputusan Mata Acara Pertama - Cont’d </vt:lpstr>
      <vt:lpstr>Usul Keputusan Mata Acara Kedua</vt:lpstr>
      <vt:lpstr>Usul Keputusan Mata Acara Ke-Tiga</vt:lpstr>
      <vt:lpstr>Usul Keputusan Mata Acara Ke-Empat</vt:lpstr>
      <vt:lpstr>Usul Keputusan Mata Acara Keempat-Cont’d </vt:lpstr>
      <vt:lpstr>Usul Keputusan Mata Acara Ke-lima</vt:lpstr>
      <vt:lpstr>Laporan  Pertanggungjawaban  Realisasi  Penggunaan  Dana  Hasil  Penambahan Modal Dengan Hak Memesan Efek Terlebih Dahulu (PUT II) - 2020</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RAPAT UMUM PEMEGANG SAHAM TAHUNAN    PT MITRA INVESTINDO Tbk. 29 JUNI 2018</dc:title>
  <dc:creator>G400S</dc:creator>
  <cp:lastModifiedBy>pras prasetia</cp:lastModifiedBy>
  <cp:revision>83</cp:revision>
  <dcterms:created xsi:type="dcterms:W3CDTF">2019-05-23T06:41:39Z</dcterms:created>
  <dcterms:modified xsi:type="dcterms:W3CDTF">2021-04-09T08:39:08Z</dcterms:modified>
</cp:coreProperties>
</file>